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7" r:id="rId2"/>
    <p:sldId id="290" r:id="rId3"/>
    <p:sldId id="323" r:id="rId4"/>
    <p:sldId id="329" r:id="rId5"/>
    <p:sldId id="330" r:id="rId6"/>
    <p:sldId id="331" r:id="rId7"/>
    <p:sldId id="332" r:id="rId8"/>
    <p:sldId id="333" r:id="rId9"/>
    <p:sldId id="334" r:id="rId10"/>
    <p:sldId id="335" r:id="rId11"/>
    <p:sldId id="337" r:id="rId12"/>
    <p:sldId id="336" r:id="rId13"/>
    <p:sldId id="338" r:id="rId14"/>
    <p:sldId id="339" r:id="rId15"/>
    <p:sldId id="349" r:id="rId16"/>
    <p:sldId id="340" r:id="rId17"/>
    <p:sldId id="341" r:id="rId18"/>
    <p:sldId id="342" r:id="rId19"/>
    <p:sldId id="343" r:id="rId20"/>
    <p:sldId id="348" r:id="rId21"/>
    <p:sldId id="344" r:id="rId22"/>
    <p:sldId id="346" r:id="rId23"/>
    <p:sldId id="347" r:id="rId24"/>
    <p:sldId id="350" r:id="rId25"/>
    <p:sldId id="352" r:id="rId26"/>
    <p:sldId id="353" r:id="rId27"/>
    <p:sldId id="354" r:id="rId28"/>
    <p:sldId id="355" r:id="rId29"/>
    <p:sldId id="351" r:id="rId30"/>
    <p:sldId id="359" r:id="rId31"/>
    <p:sldId id="360" r:id="rId32"/>
    <p:sldId id="361" r:id="rId33"/>
    <p:sldId id="356" r:id="rId34"/>
    <p:sldId id="358" r:id="rId35"/>
    <p:sldId id="373" r:id="rId36"/>
    <p:sldId id="357" r:id="rId37"/>
    <p:sldId id="375" r:id="rId38"/>
    <p:sldId id="362" r:id="rId39"/>
    <p:sldId id="363" r:id="rId40"/>
    <p:sldId id="364" r:id="rId41"/>
    <p:sldId id="365" r:id="rId42"/>
    <p:sldId id="366" r:id="rId43"/>
    <p:sldId id="367" r:id="rId44"/>
    <p:sldId id="368" r:id="rId45"/>
    <p:sldId id="379" r:id="rId46"/>
    <p:sldId id="378" r:id="rId47"/>
    <p:sldId id="380" r:id="rId48"/>
    <p:sldId id="369" r:id="rId49"/>
    <p:sldId id="370" r:id="rId50"/>
    <p:sldId id="371" r:id="rId51"/>
    <p:sldId id="372" r:id="rId52"/>
    <p:sldId id="374" r:id="rId53"/>
    <p:sldId id="377" r:id="rId54"/>
    <p:sldId id="376" r:id="rId55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/>
    <p:restoredTop sz="96327"/>
  </p:normalViewPr>
  <p:slideViewPr>
    <p:cSldViewPr snapToGrid="0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7554E3-525D-4201-99F5-2DC2CD23C459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424DF5-2EB4-4E15-A397-C24BFA3BFBE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A </a:t>
          </a:r>
          <a:r>
            <a:rPr lang="en-US" b="0" i="1"/>
            <a:t>directory</a:t>
          </a:r>
          <a:r>
            <a:rPr lang="en-US" b="0" i="0"/>
            <a:t> contains a list of names each name identifies either a single file or another directory.</a:t>
          </a:r>
          <a:endParaRPr lang="en-US"/>
        </a:p>
      </dgm:t>
    </dgm:pt>
    <dgm:pt modelId="{B2023883-B5EC-4CE9-85F1-1C0310405D17}" type="parTrans" cxnId="{36B0CA6F-30A3-49BC-BAB6-294898FE2DC9}">
      <dgm:prSet/>
      <dgm:spPr/>
      <dgm:t>
        <a:bodyPr/>
        <a:lstStyle/>
        <a:p>
          <a:endParaRPr lang="en-US"/>
        </a:p>
      </dgm:t>
    </dgm:pt>
    <dgm:pt modelId="{09785731-68A5-413B-A942-E9EB1074E359}" type="sibTrans" cxnId="{36B0CA6F-30A3-49BC-BAB6-294898FE2DC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68D1B32-AFF0-4BEF-9271-F239198E84A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A directory that is within a directory is said to be a sub-directory</a:t>
          </a:r>
          <a:r>
            <a:rPr lang="en-US"/>
            <a:t>.</a:t>
          </a:r>
        </a:p>
      </dgm:t>
    </dgm:pt>
    <dgm:pt modelId="{C9688B03-0A80-4D76-AD0D-8E23B6216FE2}" type="parTrans" cxnId="{C8CCCB20-C478-4FF7-800D-724BB5476F76}">
      <dgm:prSet/>
      <dgm:spPr/>
      <dgm:t>
        <a:bodyPr/>
        <a:lstStyle/>
        <a:p>
          <a:endParaRPr lang="en-US"/>
        </a:p>
      </dgm:t>
    </dgm:pt>
    <dgm:pt modelId="{EEBCED94-FED7-4499-9C77-77FAE8D761B1}" type="sibTrans" cxnId="{C8CCCB20-C478-4FF7-800D-724BB5476F7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8FCE077-DC89-4778-AFA0-FF82C5FB01E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A UNIX user is allowed to create directories and files and name them as they see fit. This ability allows a user to flexibility organize their information in a way they like and makes sense to them.</a:t>
          </a:r>
          <a:endParaRPr lang="en-US"/>
        </a:p>
      </dgm:t>
    </dgm:pt>
    <dgm:pt modelId="{8DA3F0C8-23EB-416F-9B8F-4FBC04D7750D}" type="parTrans" cxnId="{BCB06B19-DB1C-4A16-99AC-0D98B7D5D662}">
      <dgm:prSet/>
      <dgm:spPr/>
      <dgm:t>
        <a:bodyPr/>
        <a:lstStyle/>
        <a:p>
          <a:endParaRPr lang="en-US"/>
        </a:p>
      </dgm:t>
    </dgm:pt>
    <dgm:pt modelId="{E1042E3C-5D8B-4A00-A2EE-D0CBB8168344}" type="sibTrans" cxnId="{BCB06B19-DB1C-4A16-99AC-0D98B7D5D662}">
      <dgm:prSet/>
      <dgm:spPr/>
      <dgm:t>
        <a:bodyPr/>
        <a:lstStyle/>
        <a:p>
          <a:endParaRPr lang="en-US"/>
        </a:p>
      </dgm:t>
    </dgm:pt>
    <dgm:pt modelId="{BB2CD4C5-A704-45A1-981D-841216A9CB09}" type="pres">
      <dgm:prSet presAssocID="{FE7554E3-525D-4201-99F5-2DC2CD23C459}" presName="root" presStyleCnt="0">
        <dgm:presLayoutVars>
          <dgm:dir/>
          <dgm:resizeHandles val="exact"/>
        </dgm:presLayoutVars>
      </dgm:prSet>
      <dgm:spPr/>
    </dgm:pt>
    <dgm:pt modelId="{E1DC4BB5-50DF-4E25-B6A2-815C6D84EEE5}" type="pres">
      <dgm:prSet presAssocID="{FE7554E3-525D-4201-99F5-2DC2CD23C459}" presName="container" presStyleCnt="0">
        <dgm:presLayoutVars>
          <dgm:dir/>
          <dgm:resizeHandles val="exact"/>
        </dgm:presLayoutVars>
      </dgm:prSet>
      <dgm:spPr/>
    </dgm:pt>
    <dgm:pt modelId="{43FE63B0-0D22-4F0C-B571-AD245AE0CD31}" type="pres">
      <dgm:prSet presAssocID="{AA424DF5-2EB4-4E15-A397-C24BFA3BFBE7}" presName="compNode" presStyleCnt="0"/>
      <dgm:spPr/>
    </dgm:pt>
    <dgm:pt modelId="{3669059D-D440-4477-A29B-3A494F9B82AC}" type="pres">
      <dgm:prSet presAssocID="{AA424DF5-2EB4-4E15-A397-C24BFA3BFBE7}" presName="iconBgRect" presStyleLbl="bgShp" presStyleIdx="0" presStyleCnt="3"/>
      <dgm:spPr/>
    </dgm:pt>
    <dgm:pt modelId="{BD5035C5-E930-428C-BF12-6DCEF1841C34}" type="pres">
      <dgm:prSet presAssocID="{AA424DF5-2EB4-4E15-A397-C24BFA3BFBE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43E3B44E-AF25-4246-B102-67F052BCA104}" type="pres">
      <dgm:prSet presAssocID="{AA424DF5-2EB4-4E15-A397-C24BFA3BFBE7}" presName="spaceRect" presStyleCnt="0"/>
      <dgm:spPr/>
    </dgm:pt>
    <dgm:pt modelId="{2A64FD0F-C08B-4519-9824-DDE5DA6AA055}" type="pres">
      <dgm:prSet presAssocID="{AA424DF5-2EB4-4E15-A397-C24BFA3BFBE7}" presName="textRect" presStyleLbl="revTx" presStyleIdx="0" presStyleCnt="3">
        <dgm:presLayoutVars>
          <dgm:chMax val="1"/>
          <dgm:chPref val="1"/>
        </dgm:presLayoutVars>
      </dgm:prSet>
      <dgm:spPr/>
    </dgm:pt>
    <dgm:pt modelId="{5D34CF60-967C-40C5-A63C-4FC19A6B078C}" type="pres">
      <dgm:prSet presAssocID="{09785731-68A5-413B-A942-E9EB1074E359}" presName="sibTrans" presStyleLbl="sibTrans2D1" presStyleIdx="0" presStyleCnt="0"/>
      <dgm:spPr/>
    </dgm:pt>
    <dgm:pt modelId="{A0F6D02F-AE1C-4324-A7F9-E4948E13042F}" type="pres">
      <dgm:prSet presAssocID="{A68D1B32-AFF0-4BEF-9271-F239198E84A5}" presName="compNode" presStyleCnt="0"/>
      <dgm:spPr/>
    </dgm:pt>
    <dgm:pt modelId="{A20FD613-1189-4885-B47B-856128F27C30}" type="pres">
      <dgm:prSet presAssocID="{A68D1B32-AFF0-4BEF-9271-F239198E84A5}" presName="iconBgRect" presStyleLbl="bgShp" presStyleIdx="1" presStyleCnt="3"/>
      <dgm:spPr/>
    </dgm:pt>
    <dgm:pt modelId="{F904BDAC-2DA2-4D6A-95C8-B9640045375B}" type="pres">
      <dgm:prSet presAssocID="{A68D1B32-AFF0-4BEF-9271-F239198E84A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86BEE934-7C44-4743-8B4C-FFCADD45A76C}" type="pres">
      <dgm:prSet presAssocID="{A68D1B32-AFF0-4BEF-9271-F239198E84A5}" presName="spaceRect" presStyleCnt="0"/>
      <dgm:spPr/>
    </dgm:pt>
    <dgm:pt modelId="{B1A7CDCE-5DD7-41A6-836C-8D044C66C734}" type="pres">
      <dgm:prSet presAssocID="{A68D1B32-AFF0-4BEF-9271-F239198E84A5}" presName="textRect" presStyleLbl="revTx" presStyleIdx="1" presStyleCnt="3">
        <dgm:presLayoutVars>
          <dgm:chMax val="1"/>
          <dgm:chPref val="1"/>
        </dgm:presLayoutVars>
      </dgm:prSet>
      <dgm:spPr/>
    </dgm:pt>
    <dgm:pt modelId="{E64B1971-287A-4AE6-8086-D340858A81CA}" type="pres">
      <dgm:prSet presAssocID="{EEBCED94-FED7-4499-9C77-77FAE8D761B1}" presName="sibTrans" presStyleLbl="sibTrans2D1" presStyleIdx="0" presStyleCnt="0"/>
      <dgm:spPr/>
    </dgm:pt>
    <dgm:pt modelId="{7C340B9E-D56A-484B-AB20-3234B6D5059C}" type="pres">
      <dgm:prSet presAssocID="{D8FCE077-DC89-4778-AFA0-FF82C5FB01E6}" presName="compNode" presStyleCnt="0"/>
      <dgm:spPr/>
    </dgm:pt>
    <dgm:pt modelId="{FAD3F64F-1199-4378-99C7-EFC2E1EB44FA}" type="pres">
      <dgm:prSet presAssocID="{D8FCE077-DC89-4778-AFA0-FF82C5FB01E6}" presName="iconBgRect" presStyleLbl="bgShp" presStyleIdx="2" presStyleCnt="3"/>
      <dgm:spPr/>
    </dgm:pt>
    <dgm:pt modelId="{92F0402B-88FE-471E-A884-16D866D327ED}" type="pres">
      <dgm:prSet presAssocID="{D8FCE077-DC89-4778-AFA0-FF82C5FB01E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B8E6B867-4115-4415-8C5E-781E648DC62C}" type="pres">
      <dgm:prSet presAssocID="{D8FCE077-DC89-4778-AFA0-FF82C5FB01E6}" presName="spaceRect" presStyleCnt="0"/>
      <dgm:spPr/>
    </dgm:pt>
    <dgm:pt modelId="{A9EAB1C5-41EB-40F4-BCD7-21096F60E29C}" type="pres">
      <dgm:prSet presAssocID="{D8FCE077-DC89-4778-AFA0-FF82C5FB01E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CB06B19-DB1C-4A16-99AC-0D98B7D5D662}" srcId="{FE7554E3-525D-4201-99F5-2DC2CD23C459}" destId="{D8FCE077-DC89-4778-AFA0-FF82C5FB01E6}" srcOrd="2" destOrd="0" parTransId="{8DA3F0C8-23EB-416F-9B8F-4FBC04D7750D}" sibTransId="{E1042E3C-5D8B-4A00-A2EE-D0CBB8168344}"/>
    <dgm:cxn modelId="{C8CCCB20-C478-4FF7-800D-724BB5476F76}" srcId="{FE7554E3-525D-4201-99F5-2DC2CD23C459}" destId="{A68D1B32-AFF0-4BEF-9271-F239198E84A5}" srcOrd="1" destOrd="0" parTransId="{C9688B03-0A80-4D76-AD0D-8E23B6216FE2}" sibTransId="{EEBCED94-FED7-4499-9C77-77FAE8D761B1}"/>
    <dgm:cxn modelId="{0A556C24-799B-4ED0-B94F-28859B9F94F2}" type="presOf" srcId="{AA424DF5-2EB4-4E15-A397-C24BFA3BFBE7}" destId="{2A64FD0F-C08B-4519-9824-DDE5DA6AA055}" srcOrd="0" destOrd="0" presId="urn:microsoft.com/office/officeart/2018/2/layout/IconCircleList"/>
    <dgm:cxn modelId="{B9994836-96AD-433B-BC7B-1D631FFC5CC4}" type="presOf" srcId="{09785731-68A5-413B-A942-E9EB1074E359}" destId="{5D34CF60-967C-40C5-A63C-4FC19A6B078C}" srcOrd="0" destOrd="0" presId="urn:microsoft.com/office/officeart/2018/2/layout/IconCircleList"/>
    <dgm:cxn modelId="{36B0CA6F-30A3-49BC-BAB6-294898FE2DC9}" srcId="{FE7554E3-525D-4201-99F5-2DC2CD23C459}" destId="{AA424DF5-2EB4-4E15-A397-C24BFA3BFBE7}" srcOrd="0" destOrd="0" parTransId="{B2023883-B5EC-4CE9-85F1-1C0310405D17}" sibTransId="{09785731-68A5-413B-A942-E9EB1074E359}"/>
    <dgm:cxn modelId="{26C3CB73-7A9D-464D-8671-5B976565CF29}" type="presOf" srcId="{EEBCED94-FED7-4499-9C77-77FAE8D761B1}" destId="{E64B1971-287A-4AE6-8086-D340858A81CA}" srcOrd="0" destOrd="0" presId="urn:microsoft.com/office/officeart/2018/2/layout/IconCircleList"/>
    <dgm:cxn modelId="{0EA9618F-0DA7-4E27-8CB2-78A0F2ED5ECE}" type="presOf" srcId="{A68D1B32-AFF0-4BEF-9271-F239198E84A5}" destId="{B1A7CDCE-5DD7-41A6-836C-8D044C66C734}" srcOrd="0" destOrd="0" presId="urn:microsoft.com/office/officeart/2018/2/layout/IconCircleList"/>
    <dgm:cxn modelId="{347CF89D-0794-423A-84AF-4B0F2B9F3830}" type="presOf" srcId="{D8FCE077-DC89-4778-AFA0-FF82C5FB01E6}" destId="{A9EAB1C5-41EB-40F4-BCD7-21096F60E29C}" srcOrd="0" destOrd="0" presId="urn:microsoft.com/office/officeart/2018/2/layout/IconCircleList"/>
    <dgm:cxn modelId="{7015DEFC-57FC-4B50-B0DC-35DD1CA7AAA6}" type="presOf" srcId="{FE7554E3-525D-4201-99F5-2DC2CD23C459}" destId="{BB2CD4C5-A704-45A1-981D-841216A9CB09}" srcOrd="0" destOrd="0" presId="urn:microsoft.com/office/officeart/2018/2/layout/IconCircleList"/>
    <dgm:cxn modelId="{71670A8C-05F8-4E9A-9A0A-56D70B7A563C}" type="presParOf" srcId="{BB2CD4C5-A704-45A1-981D-841216A9CB09}" destId="{E1DC4BB5-50DF-4E25-B6A2-815C6D84EEE5}" srcOrd="0" destOrd="0" presId="urn:microsoft.com/office/officeart/2018/2/layout/IconCircleList"/>
    <dgm:cxn modelId="{21C38813-B9A8-4477-A5F5-9942BCD977F5}" type="presParOf" srcId="{E1DC4BB5-50DF-4E25-B6A2-815C6D84EEE5}" destId="{43FE63B0-0D22-4F0C-B571-AD245AE0CD31}" srcOrd="0" destOrd="0" presId="urn:microsoft.com/office/officeart/2018/2/layout/IconCircleList"/>
    <dgm:cxn modelId="{A425F225-5673-49A6-B88D-51389A00E2EC}" type="presParOf" srcId="{43FE63B0-0D22-4F0C-B571-AD245AE0CD31}" destId="{3669059D-D440-4477-A29B-3A494F9B82AC}" srcOrd="0" destOrd="0" presId="urn:microsoft.com/office/officeart/2018/2/layout/IconCircleList"/>
    <dgm:cxn modelId="{89882219-314F-4979-99BF-75E6E5ECFD62}" type="presParOf" srcId="{43FE63B0-0D22-4F0C-B571-AD245AE0CD31}" destId="{BD5035C5-E930-428C-BF12-6DCEF1841C34}" srcOrd="1" destOrd="0" presId="urn:microsoft.com/office/officeart/2018/2/layout/IconCircleList"/>
    <dgm:cxn modelId="{26DB7DFB-9B55-45A7-9CAA-09D6C689BF8E}" type="presParOf" srcId="{43FE63B0-0D22-4F0C-B571-AD245AE0CD31}" destId="{43E3B44E-AF25-4246-B102-67F052BCA104}" srcOrd="2" destOrd="0" presId="urn:microsoft.com/office/officeart/2018/2/layout/IconCircleList"/>
    <dgm:cxn modelId="{87600A09-CDC2-4513-B156-FB36D5D989E0}" type="presParOf" srcId="{43FE63B0-0D22-4F0C-B571-AD245AE0CD31}" destId="{2A64FD0F-C08B-4519-9824-DDE5DA6AA055}" srcOrd="3" destOrd="0" presId="urn:microsoft.com/office/officeart/2018/2/layout/IconCircleList"/>
    <dgm:cxn modelId="{2B354178-B2AC-4695-9BCC-43F2765C5764}" type="presParOf" srcId="{E1DC4BB5-50DF-4E25-B6A2-815C6D84EEE5}" destId="{5D34CF60-967C-40C5-A63C-4FC19A6B078C}" srcOrd="1" destOrd="0" presId="urn:microsoft.com/office/officeart/2018/2/layout/IconCircleList"/>
    <dgm:cxn modelId="{64810B6A-7F26-45C5-BD68-31E35E933933}" type="presParOf" srcId="{E1DC4BB5-50DF-4E25-B6A2-815C6D84EEE5}" destId="{A0F6D02F-AE1C-4324-A7F9-E4948E13042F}" srcOrd="2" destOrd="0" presId="urn:microsoft.com/office/officeart/2018/2/layout/IconCircleList"/>
    <dgm:cxn modelId="{4861616E-CB53-4D8E-B506-DCA414CF9392}" type="presParOf" srcId="{A0F6D02F-AE1C-4324-A7F9-E4948E13042F}" destId="{A20FD613-1189-4885-B47B-856128F27C30}" srcOrd="0" destOrd="0" presId="urn:microsoft.com/office/officeart/2018/2/layout/IconCircleList"/>
    <dgm:cxn modelId="{EC00BB40-8101-4490-9025-ABB7CC24BFEA}" type="presParOf" srcId="{A0F6D02F-AE1C-4324-A7F9-E4948E13042F}" destId="{F904BDAC-2DA2-4D6A-95C8-B9640045375B}" srcOrd="1" destOrd="0" presId="urn:microsoft.com/office/officeart/2018/2/layout/IconCircleList"/>
    <dgm:cxn modelId="{DA2A7DDB-C017-4E31-AF63-82A1D72778A4}" type="presParOf" srcId="{A0F6D02F-AE1C-4324-A7F9-E4948E13042F}" destId="{86BEE934-7C44-4743-8B4C-FFCADD45A76C}" srcOrd="2" destOrd="0" presId="urn:microsoft.com/office/officeart/2018/2/layout/IconCircleList"/>
    <dgm:cxn modelId="{23C5CE36-CA15-41B1-B55F-49938449A4F5}" type="presParOf" srcId="{A0F6D02F-AE1C-4324-A7F9-E4948E13042F}" destId="{B1A7CDCE-5DD7-41A6-836C-8D044C66C734}" srcOrd="3" destOrd="0" presId="urn:microsoft.com/office/officeart/2018/2/layout/IconCircleList"/>
    <dgm:cxn modelId="{E7AD6D65-82F7-46EE-B4D4-26063BB5FAFB}" type="presParOf" srcId="{E1DC4BB5-50DF-4E25-B6A2-815C6D84EEE5}" destId="{E64B1971-287A-4AE6-8086-D340858A81CA}" srcOrd="3" destOrd="0" presId="urn:microsoft.com/office/officeart/2018/2/layout/IconCircleList"/>
    <dgm:cxn modelId="{CAA9D2AD-26FE-42A5-A489-B049DDBAE0E8}" type="presParOf" srcId="{E1DC4BB5-50DF-4E25-B6A2-815C6D84EEE5}" destId="{7C340B9E-D56A-484B-AB20-3234B6D5059C}" srcOrd="4" destOrd="0" presId="urn:microsoft.com/office/officeart/2018/2/layout/IconCircleList"/>
    <dgm:cxn modelId="{10899928-7063-45F0-8F0D-0A7CB5EC6331}" type="presParOf" srcId="{7C340B9E-D56A-484B-AB20-3234B6D5059C}" destId="{FAD3F64F-1199-4378-99C7-EFC2E1EB44FA}" srcOrd="0" destOrd="0" presId="urn:microsoft.com/office/officeart/2018/2/layout/IconCircleList"/>
    <dgm:cxn modelId="{FF06419A-EEA3-4CA1-AF14-CAD3C3CEA43B}" type="presParOf" srcId="{7C340B9E-D56A-484B-AB20-3234B6D5059C}" destId="{92F0402B-88FE-471E-A884-16D866D327ED}" srcOrd="1" destOrd="0" presId="urn:microsoft.com/office/officeart/2018/2/layout/IconCircleList"/>
    <dgm:cxn modelId="{2B3110F6-2680-4561-AB7E-5EEE7DE0313E}" type="presParOf" srcId="{7C340B9E-D56A-484B-AB20-3234B6D5059C}" destId="{B8E6B867-4115-4415-8C5E-781E648DC62C}" srcOrd="2" destOrd="0" presId="urn:microsoft.com/office/officeart/2018/2/layout/IconCircleList"/>
    <dgm:cxn modelId="{F181C6E5-E303-4990-8BBD-50D58DE26C4D}" type="presParOf" srcId="{7C340B9E-D56A-484B-AB20-3234B6D5059C}" destId="{A9EAB1C5-41EB-40F4-BCD7-21096F60E29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9059D-D440-4477-A29B-3A494F9B82AC}">
      <dsp:nvSpPr>
        <dsp:cNvPr id="0" name=""/>
        <dsp:cNvSpPr/>
      </dsp:nvSpPr>
      <dsp:spPr>
        <a:xfrm>
          <a:off x="1705328" y="534726"/>
          <a:ext cx="684872" cy="68487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5035C5-E930-428C-BF12-6DCEF1841C34}">
      <dsp:nvSpPr>
        <dsp:cNvPr id="0" name=""/>
        <dsp:cNvSpPr/>
      </dsp:nvSpPr>
      <dsp:spPr>
        <a:xfrm>
          <a:off x="1849152" y="678549"/>
          <a:ext cx="397226" cy="3972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64FD0F-C08B-4519-9824-DDE5DA6AA055}">
      <dsp:nvSpPr>
        <dsp:cNvPr id="0" name=""/>
        <dsp:cNvSpPr/>
      </dsp:nvSpPr>
      <dsp:spPr>
        <a:xfrm>
          <a:off x="2536959" y="534726"/>
          <a:ext cx="1614342" cy="6848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A </a:t>
          </a:r>
          <a:r>
            <a:rPr lang="en-US" sz="1100" b="0" i="1" kern="1200"/>
            <a:t>directory</a:t>
          </a:r>
          <a:r>
            <a:rPr lang="en-US" sz="1100" b="0" i="0" kern="1200"/>
            <a:t> contains a list of names each name identifies either a single file or another directory.</a:t>
          </a:r>
          <a:endParaRPr lang="en-US" sz="1100" kern="1200"/>
        </a:p>
      </dsp:txBody>
      <dsp:txXfrm>
        <a:off x="2536959" y="534726"/>
        <a:ext cx="1614342" cy="684872"/>
      </dsp:txXfrm>
    </dsp:sp>
    <dsp:sp modelId="{A20FD613-1189-4885-B47B-856128F27C30}">
      <dsp:nvSpPr>
        <dsp:cNvPr id="0" name=""/>
        <dsp:cNvSpPr/>
      </dsp:nvSpPr>
      <dsp:spPr>
        <a:xfrm>
          <a:off x="4432589" y="534726"/>
          <a:ext cx="684872" cy="68487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4BDAC-2DA2-4D6A-95C8-B9640045375B}">
      <dsp:nvSpPr>
        <dsp:cNvPr id="0" name=""/>
        <dsp:cNvSpPr/>
      </dsp:nvSpPr>
      <dsp:spPr>
        <a:xfrm>
          <a:off x="4576412" y="678549"/>
          <a:ext cx="397226" cy="3972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A7CDCE-5DD7-41A6-836C-8D044C66C734}">
      <dsp:nvSpPr>
        <dsp:cNvPr id="0" name=""/>
        <dsp:cNvSpPr/>
      </dsp:nvSpPr>
      <dsp:spPr>
        <a:xfrm>
          <a:off x="5264220" y="534726"/>
          <a:ext cx="1614342" cy="6848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A directory that is within a directory is said to be a sub-directory</a:t>
          </a:r>
          <a:r>
            <a:rPr lang="en-US" sz="1100" kern="1200"/>
            <a:t>.</a:t>
          </a:r>
        </a:p>
      </dsp:txBody>
      <dsp:txXfrm>
        <a:off x="5264220" y="534726"/>
        <a:ext cx="1614342" cy="684872"/>
      </dsp:txXfrm>
    </dsp:sp>
    <dsp:sp modelId="{FAD3F64F-1199-4378-99C7-EFC2E1EB44FA}">
      <dsp:nvSpPr>
        <dsp:cNvPr id="0" name=""/>
        <dsp:cNvSpPr/>
      </dsp:nvSpPr>
      <dsp:spPr>
        <a:xfrm>
          <a:off x="7159849" y="534726"/>
          <a:ext cx="684872" cy="68487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F0402B-88FE-471E-A884-16D866D327ED}">
      <dsp:nvSpPr>
        <dsp:cNvPr id="0" name=""/>
        <dsp:cNvSpPr/>
      </dsp:nvSpPr>
      <dsp:spPr>
        <a:xfrm>
          <a:off x="7303672" y="678549"/>
          <a:ext cx="397226" cy="3972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EAB1C5-41EB-40F4-BCD7-21096F60E29C}">
      <dsp:nvSpPr>
        <dsp:cNvPr id="0" name=""/>
        <dsp:cNvSpPr/>
      </dsp:nvSpPr>
      <dsp:spPr>
        <a:xfrm>
          <a:off x="7991480" y="534726"/>
          <a:ext cx="1614342" cy="6848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A UNIX user is allowed to create directories and files and name them as they see fit. This ability allows a user to flexibility organize their information in a way they like and makes sense to them.</a:t>
          </a:r>
          <a:endParaRPr lang="en-US" sz="1100" kern="1200"/>
        </a:p>
      </dsp:txBody>
      <dsp:txXfrm>
        <a:off x="7991480" y="534726"/>
        <a:ext cx="1614342" cy="6848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svg>
</file>

<file path=ppt/media/image3.png>
</file>

<file path=ppt/media/image30.png>
</file>

<file path=ppt/media/image31.sv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63C274-C297-7E47-B858-03C3B841544F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676D1-CE6D-6B48-805B-B04F4BF2C6D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5918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6652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72554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39409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47574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8191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0891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05864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75411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37121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616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3057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03908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40086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74704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1664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06172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2151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50487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63123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60501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68987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2022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37798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65563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17541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00542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44607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84503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37084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705715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686435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25318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6405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338387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753382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64009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816465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30004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557047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82294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77349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419694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869035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1232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901379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349579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9531069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99581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5971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600008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1518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1265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4837" cy="4605338"/>
          </a:xfrm>
          <a:prstGeom prst="rect">
            <a:avLst/>
          </a:prstGeom>
        </p:spPr>
        <p:txBody>
          <a:bodyPr spcFirstLastPara="1" wrap="square" lIns="97200" tIns="48600" rIns="97200" bIns="486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1466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8E356-396E-0E58-1224-7D485BEBEA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B0CB48-7942-1C08-34F7-F83B42C1F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B2829-553F-94F3-8F5C-EF2D3CA8B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3CC53-CA52-9C43-2B5F-9CE0E150E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74DFE-8D62-AEAA-E9FF-083E9EC5B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7336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FAA6E-6805-0D8A-2D91-3B0D674AC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519C2-FAE2-6A14-3800-F8DE97931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4D9EE-B907-3090-C78C-26C25B42E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79651-5986-B1A3-52E8-214B6AD24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4E37F-6BB1-BB12-D4BB-BA933F789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966659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AE18F3-3622-2D11-F62F-4AA7D1CC37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2B5181-7B54-4B45-84AA-CFE251F2F6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990E2-6B39-C298-8559-D459EDF23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F8F35-C9E4-A402-0E46-85E911027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285E2-7BFF-0BE5-7E27-1C22C7E9E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56628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tandard no images">
  <p:cSld name="CONTENT Standard no image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3"/>
          <p:cNvSpPr txBox="1"/>
          <p:nvPr/>
        </p:nvSpPr>
        <p:spPr>
          <a:xfrm>
            <a:off x="11391900" y="125413"/>
            <a:ext cx="641350" cy="277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762123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76212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" name="Google Shape;26;p13"/>
          <p:cNvGrpSpPr/>
          <p:nvPr/>
        </p:nvGrpSpPr>
        <p:grpSpPr>
          <a:xfrm>
            <a:off x="0" y="6813550"/>
            <a:ext cx="12192000" cy="50800"/>
            <a:chOff x="0" y="6813551"/>
            <a:chExt cx="12192000" cy="50800"/>
          </a:xfrm>
        </p:grpSpPr>
        <p:sp>
          <p:nvSpPr>
            <p:cNvPr id="27" name="Google Shape;27;p13"/>
            <p:cNvSpPr/>
            <p:nvPr/>
          </p:nvSpPr>
          <p:spPr>
            <a:xfrm rot="5400000">
              <a:off x="9545638" y="5954713"/>
              <a:ext cx="50800" cy="1768475"/>
            </a:xfrm>
            <a:prstGeom prst="rect">
              <a:avLst/>
            </a:prstGeom>
            <a:solidFill>
              <a:srgbClr val="C346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3"/>
            <p:cNvSpPr/>
            <p:nvPr/>
          </p:nvSpPr>
          <p:spPr>
            <a:xfrm rot="5400000">
              <a:off x="11282363" y="5954713"/>
              <a:ext cx="50800" cy="1768475"/>
            </a:xfrm>
            <a:prstGeom prst="rect">
              <a:avLst/>
            </a:prstGeom>
            <a:solidFill>
              <a:srgbClr val="712C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3"/>
            <p:cNvSpPr/>
            <p:nvPr/>
          </p:nvSpPr>
          <p:spPr>
            <a:xfrm rot="5400000">
              <a:off x="7807326" y="5954713"/>
              <a:ext cx="50800" cy="1768475"/>
            </a:xfrm>
            <a:prstGeom prst="rect">
              <a:avLst/>
            </a:prstGeom>
            <a:solidFill>
              <a:srgbClr val="FF9E1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3"/>
            <p:cNvSpPr/>
            <p:nvPr/>
          </p:nvSpPr>
          <p:spPr>
            <a:xfrm rot="5400000">
              <a:off x="6070601" y="5954713"/>
              <a:ext cx="50800" cy="1768475"/>
            </a:xfrm>
            <a:prstGeom prst="rect">
              <a:avLst/>
            </a:prstGeom>
            <a:solidFill>
              <a:srgbClr val="404E6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3"/>
            <p:cNvSpPr/>
            <p:nvPr/>
          </p:nvSpPr>
          <p:spPr>
            <a:xfrm rot="5400000">
              <a:off x="4333876" y="5954713"/>
              <a:ext cx="50800" cy="1768475"/>
            </a:xfrm>
            <a:prstGeom prst="rect">
              <a:avLst/>
            </a:prstGeom>
            <a:solidFill>
              <a:srgbClr val="7C98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3"/>
            <p:cNvSpPr/>
            <p:nvPr/>
          </p:nvSpPr>
          <p:spPr>
            <a:xfrm rot="5400000">
              <a:off x="2596357" y="5953919"/>
              <a:ext cx="50800" cy="1770063"/>
            </a:xfrm>
            <a:prstGeom prst="rect">
              <a:avLst/>
            </a:prstGeom>
            <a:solidFill>
              <a:srgbClr val="5359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3"/>
            <p:cNvSpPr/>
            <p:nvPr/>
          </p:nvSpPr>
          <p:spPr>
            <a:xfrm rot="5400000">
              <a:off x="858838" y="5954713"/>
              <a:ext cx="50800" cy="1768475"/>
            </a:xfrm>
            <a:prstGeom prst="rect">
              <a:avLst/>
            </a:prstGeom>
            <a:solidFill>
              <a:srgbClr val="A3A46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" name="Google Shape;34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3413" y="6105525"/>
            <a:ext cx="1160462" cy="53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" y="1116013"/>
            <a:ext cx="1460500" cy="46037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3"/>
          <p:cNvSpPr txBox="1">
            <a:spLocks noGrp="1"/>
          </p:cNvSpPr>
          <p:nvPr>
            <p:ph type="title"/>
          </p:nvPr>
        </p:nvSpPr>
        <p:spPr>
          <a:xfrm>
            <a:off x="599965" y="427831"/>
            <a:ext cx="10972800" cy="67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68262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body" idx="1"/>
          </p:nvPr>
        </p:nvSpPr>
        <p:spPr>
          <a:xfrm>
            <a:off x="609600" y="1601969"/>
            <a:ext cx="109728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262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2622"/>
              </a:buClr>
              <a:buSzPts val="2200"/>
              <a:buFont typeface="Courier New"/>
              <a:buChar char="o"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262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262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830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FORM with color line at bottom">
  <p:cSld name="FREEFORM with color line at bottom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4"/>
          <p:cNvSpPr txBox="1"/>
          <p:nvPr/>
        </p:nvSpPr>
        <p:spPr>
          <a:xfrm>
            <a:off x="11391900" y="125413"/>
            <a:ext cx="641350" cy="277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762123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76212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" name="Google Shape;40;p14"/>
          <p:cNvGrpSpPr/>
          <p:nvPr/>
        </p:nvGrpSpPr>
        <p:grpSpPr>
          <a:xfrm>
            <a:off x="0" y="6813550"/>
            <a:ext cx="12192000" cy="50800"/>
            <a:chOff x="0" y="6813551"/>
            <a:chExt cx="12192000" cy="50800"/>
          </a:xfrm>
        </p:grpSpPr>
        <p:sp>
          <p:nvSpPr>
            <p:cNvPr id="41" name="Google Shape;41;p14"/>
            <p:cNvSpPr/>
            <p:nvPr/>
          </p:nvSpPr>
          <p:spPr>
            <a:xfrm rot="5400000">
              <a:off x="9545638" y="5954713"/>
              <a:ext cx="50800" cy="1768475"/>
            </a:xfrm>
            <a:prstGeom prst="rect">
              <a:avLst/>
            </a:prstGeom>
            <a:solidFill>
              <a:srgbClr val="C346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4"/>
            <p:cNvSpPr/>
            <p:nvPr/>
          </p:nvSpPr>
          <p:spPr>
            <a:xfrm rot="5400000">
              <a:off x="11282363" y="5954713"/>
              <a:ext cx="50800" cy="1768475"/>
            </a:xfrm>
            <a:prstGeom prst="rect">
              <a:avLst/>
            </a:prstGeom>
            <a:solidFill>
              <a:srgbClr val="712C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4"/>
            <p:cNvSpPr/>
            <p:nvPr/>
          </p:nvSpPr>
          <p:spPr>
            <a:xfrm rot="5400000">
              <a:off x="7807326" y="5954713"/>
              <a:ext cx="50800" cy="1768475"/>
            </a:xfrm>
            <a:prstGeom prst="rect">
              <a:avLst/>
            </a:prstGeom>
            <a:solidFill>
              <a:srgbClr val="FF9E1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4"/>
            <p:cNvSpPr/>
            <p:nvPr/>
          </p:nvSpPr>
          <p:spPr>
            <a:xfrm rot="5400000">
              <a:off x="6070601" y="5954713"/>
              <a:ext cx="50800" cy="1768475"/>
            </a:xfrm>
            <a:prstGeom prst="rect">
              <a:avLst/>
            </a:prstGeom>
            <a:solidFill>
              <a:srgbClr val="404E6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4"/>
            <p:cNvSpPr/>
            <p:nvPr/>
          </p:nvSpPr>
          <p:spPr>
            <a:xfrm rot="5400000">
              <a:off x="4333876" y="5954713"/>
              <a:ext cx="50800" cy="1768475"/>
            </a:xfrm>
            <a:prstGeom prst="rect">
              <a:avLst/>
            </a:prstGeom>
            <a:solidFill>
              <a:srgbClr val="7C98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14"/>
            <p:cNvSpPr/>
            <p:nvPr/>
          </p:nvSpPr>
          <p:spPr>
            <a:xfrm rot="5400000">
              <a:off x="2596357" y="5953919"/>
              <a:ext cx="50800" cy="1770063"/>
            </a:xfrm>
            <a:prstGeom prst="rect">
              <a:avLst/>
            </a:prstGeom>
            <a:solidFill>
              <a:srgbClr val="5359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4"/>
            <p:cNvSpPr/>
            <p:nvPr/>
          </p:nvSpPr>
          <p:spPr>
            <a:xfrm rot="5400000">
              <a:off x="858838" y="5954713"/>
              <a:ext cx="50800" cy="1768475"/>
            </a:xfrm>
            <a:prstGeom prst="rect">
              <a:avLst/>
            </a:prstGeom>
            <a:solidFill>
              <a:srgbClr val="A3A46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8" name="Google Shape;48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93413" y="6105525"/>
            <a:ext cx="1160462" cy="539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4437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9472-A1DF-4EFA-7E02-7062FBCC9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47064-F37D-6376-CF8B-749B52421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C4C18-3A5B-61C6-E324-D917FCB6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7D35C-5379-7B1E-09BC-B37ADC4F4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3A596-D0C1-8562-20B7-F0EF50101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13271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90860-67D5-ADC4-CB13-15EBF4DE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E61F5-2BB9-5F1A-3EE3-1284BDA04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6C88B-0353-5482-C497-79CA94DB4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3B6FD-9855-2687-6D7C-DC43D8F91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E85D2-29BD-B1CA-5CF7-9E3E73AB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65134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D0D6D-209F-A275-1EC6-F0A5E5895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5F43B-0042-0E8E-BF8E-ADD8422AA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B98FA5-FC05-EEF6-3BE7-281FF9FE7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7824CC-1252-B253-8A63-B0A2FFAD7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DCE9F3-1D06-9731-2086-4D006E34F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D89081-405B-695F-75F9-69014BD6A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4004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FAFE1-20EE-D5EC-328E-273D40B1A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15D888-F4FD-B8D5-D005-B33AB4161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C8B92A-1EF6-2833-F632-FCFC81AF9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FA8D81-E369-40DF-A58C-7B1A258410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D99CD-7BCE-1279-6BB0-80134BABF7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0D6E6B-E4FF-F7A5-B358-F857467F3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1C0F6A-7AA8-D44E-87C3-8C2F05E29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CE01FA-37F5-96C8-FE79-48BC55BE7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85778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8AF26-97D0-A503-9473-E28CF99D2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8A5D96-F147-6559-5CF3-1691C79CE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45FEF8-F50F-15C1-402F-328A802C1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C21AB-ACD3-AFD8-435D-C13224252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42648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F9F6DF-4B57-5840-B8C6-E50A58AF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F07996-7073-5ED3-E6BE-B14A17136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14CBD-70AB-6F39-E325-224A477B8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517212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88FD-7FB6-4DAF-2DC8-0D6715648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D372B-ACBF-6577-395D-CB79A4344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443547-82D9-174F-1666-6958173CFB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B1AC91-1709-C368-8BF0-5C310F630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37D32-AE47-E85A-2292-9EDEAEDA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28D77-6483-A4FC-C93C-F5EA23B01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705871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ABEA5-5AFF-6D41-C6D1-2A532122F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1825DD-2F2F-ED5E-B3A0-F4EFE5859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B8412E-027A-1E4E-F09A-16E886B27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C3DE35-1B59-1C50-8A27-1EA6BE7EE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945B1-3F03-270C-D300-B5025B258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FA6BC-0FC8-B2B5-E1A8-826838261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4584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AF0CD4-01E0-FB79-93CE-CB6CB0A7F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4BFF4-4EDC-1D72-6512-B81ADE40B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C3EB3-A101-98BC-3876-75A403D1F3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8A3E3D-6344-F54D-B1E6-631BD4A6BE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B79F6-6458-F3AF-795D-5536A17E0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409A1-A398-ED7F-CD78-E7FEC38B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C591D-23ED-8547-B9CD-CB4011BA9AD1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187810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mailto:j.juma@cgiar.org" TargetMode="Externa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hyperlink" Target="https://jappavoo.github.io/UndertheCovers/textbook/unix/terminal.html#ASCII_sec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an7.org/linux/man-pages/man1/bash.1.html#SHELL_GRAMMAR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swcarpentry.github.io/shell-novice/data/shell-lesson-data.zip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s://en.wikipedia.org/wiki/Typewrite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hyperlink" Target="https://en.wikipedia.org/wiki/Cursor_(user_interface)" TargetMode="External"/><Relationship Id="rId4" Type="http://schemas.openxmlformats.org/officeDocument/2006/relationships/hyperlink" Target="https://en.wikipedia.org/wiki/ASCII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cure_Shell_Protoco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44B87BFE-C1A7-0242-B6F3-E4B4A4C57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568" y="5666730"/>
            <a:ext cx="1905000" cy="744862"/>
          </a:xfrm>
          <a:prstGeom prst="rect">
            <a:avLst/>
          </a:prstGeom>
        </p:spPr>
      </p:pic>
      <p:pic>
        <p:nvPicPr>
          <p:cNvPr id="6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8C517A20-507F-304D-95C3-83FF78FE6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906" y="5623710"/>
            <a:ext cx="2111023" cy="858588"/>
          </a:xfrm>
          <a:prstGeom prst="rect">
            <a:avLst/>
          </a:prstGeom>
        </p:spPr>
      </p:pic>
      <p:pic>
        <p:nvPicPr>
          <p:cNvPr id="7" name="Picture 6" descr="Logo, company name&#10;&#10;Description automatically generated with medium confidence">
            <a:extLst>
              <a:ext uri="{FF2B5EF4-FFF2-40B4-BE49-F238E27FC236}">
                <a16:creationId xmlns:a16="http://schemas.microsoft.com/office/drawing/2014/main" id="{F365CF14-0FC5-374B-930E-7AF1A3D6E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394" y="5606100"/>
            <a:ext cx="1946933" cy="9133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EA2547B-CB15-A745-B00F-4CC2F4381E14}"/>
              </a:ext>
            </a:extLst>
          </p:cNvPr>
          <p:cNvSpPr/>
          <p:nvPr/>
        </p:nvSpPr>
        <p:spPr>
          <a:xfrm>
            <a:off x="361745" y="2938690"/>
            <a:ext cx="9184722" cy="1900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50000"/>
              </a:lnSpc>
            </a:pPr>
            <a:r>
              <a:rPr lang="en-KE" sz="1600" dirty="0">
                <a:effectLst/>
                <a:latin typeface="Corbel" panose="020B0503020204020204" pitchFamily="34" charset="0"/>
                <a:ea typeface="Times New Roman" panose="02020603050405020304" pitchFamily="18" charset="0"/>
              </a:rPr>
              <a:t>John A. Juma</a:t>
            </a:r>
          </a:p>
          <a:p>
            <a:pPr marL="457200">
              <a:lnSpc>
                <a:spcPct val="150000"/>
              </a:lnSpc>
            </a:pPr>
            <a:r>
              <a:rPr lang="en-KE" sz="1600" dirty="0">
                <a:effectLst/>
                <a:latin typeface="Corbel" panose="020B0503020204020204" pitchFamily="34" charset="0"/>
                <a:ea typeface="Times New Roman" panose="02020603050405020304" pitchFamily="18" charset="0"/>
              </a:rPr>
              <a:t>Animal and Human Health</a:t>
            </a:r>
          </a:p>
          <a:p>
            <a:pPr marL="457200">
              <a:lnSpc>
                <a:spcPct val="150000"/>
              </a:lnSpc>
            </a:pPr>
            <a:r>
              <a:rPr lang="en-KE" sz="1600" dirty="0">
                <a:effectLst/>
                <a:latin typeface="Corbel" panose="020B0503020204020204" pitchFamily="34" charset="0"/>
                <a:ea typeface="Times New Roman" panose="02020603050405020304" pitchFamily="18" charset="0"/>
              </a:rPr>
              <a:t>International Livestock Research Institute (ILRI)</a:t>
            </a:r>
          </a:p>
          <a:p>
            <a:pPr marL="457200">
              <a:lnSpc>
                <a:spcPct val="150000"/>
              </a:lnSpc>
            </a:pPr>
            <a:r>
              <a:rPr lang="en-KE" sz="1600" dirty="0">
                <a:latin typeface="Corbel" panose="020B0503020204020204" pitchFamily="34" charset="0"/>
                <a:ea typeface="Times New Roman" panose="02020603050405020304" pitchFamily="18" charset="0"/>
              </a:rPr>
              <a:t>March, 2023</a:t>
            </a:r>
          </a:p>
          <a:p>
            <a:pPr marL="457200">
              <a:lnSpc>
                <a:spcPct val="150000"/>
              </a:lnSpc>
            </a:pPr>
            <a:r>
              <a:rPr lang="en-KE" sz="1600" dirty="0">
                <a:effectLst/>
                <a:latin typeface="Corbel" panose="020B0503020204020204" pitchFamily="34" charset="0"/>
                <a:ea typeface="Times New Roman" panose="02020603050405020304" pitchFamily="18" charset="0"/>
                <a:hlinkClick r:id="rId5"/>
              </a:rPr>
              <a:t>j.juma@cgiar.org</a:t>
            </a:r>
            <a:endParaRPr lang="en-KE" sz="1600" dirty="0">
              <a:effectLst/>
              <a:latin typeface="Corbel" panose="020B0503020204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11" name="Picture 272">
            <a:extLst>
              <a:ext uri="{FF2B5EF4-FFF2-40B4-BE49-F238E27FC236}">
                <a16:creationId xmlns:a16="http://schemas.microsoft.com/office/drawing/2014/main" id="{E4EE32DE-709D-124F-BB51-669592246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394" y="1737500"/>
            <a:ext cx="4319588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663C7D2-3B03-1F42-8DF2-6C6EF884B6B1}"/>
              </a:ext>
            </a:extLst>
          </p:cNvPr>
          <p:cNvSpPr txBox="1"/>
          <p:nvPr/>
        </p:nvSpPr>
        <p:spPr>
          <a:xfrm>
            <a:off x="576349" y="364086"/>
            <a:ext cx="11365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712C3D"/>
                </a:solidFill>
                <a:latin typeface="Century Gothic" panose="020B0502020202020204" pitchFamily="34" charset="0"/>
              </a:rPr>
              <a:t>Introduction to UNIX</a:t>
            </a:r>
            <a:endParaRPr lang="en-KE" sz="4000" dirty="0">
              <a:solidFill>
                <a:srgbClr val="712C3D"/>
              </a:solidFill>
              <a:latin typeface="Century Gothic" panose="020B0502020202020204" pitchFamily="34" charset="0"/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AC7E86B2-FE4E-7BF2-F801-FD43C1F151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9166" y="5782836"/>
            <a:ext cx="1905000" cy="698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D05F7C2-3C0C-49F4-FE49-37E51E2AFB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72805" y="5495586"/>
            <a:ext cx="1168594" cy="116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38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258181"/>
            <a:ext cx="4256767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Filesystem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897956"/>
            <a:ext cx="1131115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0" dirty="0">
                <a:effectLst/>
                <a:latin typeface="Times" pitchFamily="2" charset="0"/>
              </a:rPr>
              <a:t>A</a:t>
            </a:r>
            <a:r>
              <a:rPr lang="en-US" sz="1600" b="0" i="1" dirty="0">
                <a:effectLst/>
                <a:latin typeface="Times" pitchFamily="2" charset="0"/>
              </a:rPr>
              <a:t> filesystem</a:t>
            </a:r>
            <a:r>
              <a:rPr lang="en-US" sz="1600" b="0" i="0" dirty="0">
                <a:effectLst/>
                <a:latin typeface="Times" pitchFamily="2" charset="0"/>
              </a:rPr>
              <a:t> can be defined as a data structure or a collection of files. </a:t>
            </a:r>
          </a:p>
          <a:p>
            <a:pPr algn="just"/>
            <a:endParaRPr lang="en-US" sz="1600" dirty="0">
              <a:latin typeface="Times" pitchFamily="2" charset="0"/>
            </a:endParaRPr>
          </a:p>
          <a:p>
            <a:pPr algn="just"/>
            <a:r>
              <a:rPr lang="en-US" sz="1600" b="0" i="0" dirty="0">
                <a:solidFill>
                  <a:srgbClr val="000000"/>
                </a:solidFill>
                <a:effectLst/>
                <a:latin typeface="Times" pitchFamily="2" charset="0"/>
              </a:rPr>
              <a:t>UNIX system regards everything as a file. Files can be divided into three categories; </a:t>
            </a:r>
          </a:p>
          <a:p>
            <a:pPr algn="just"/>
            <a:endParaRPr lang="en-US" sz="1600" b="0" i="0" dirty="0">
              <a:solidFill>
                <a:srgbClr val="000000"/>
              </a:solidFill>
              <a:effectLst/>
              <a:latin typeface="Times" pitchFamily="2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Times" pitchFamily="2" charset="0"/>
              </a:rPr>
              <a:t>O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" pitchFamily="2" charset="0"/>
              </a:rPr>
              <a:t>rdinary or plain files.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imes" pitchFamily="2" charset="0"/>
              </a:rPr>
              <a:t>Directories.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Times" pitchFamily="2" charset="0"/>
              </a:rPr>
              <a:t>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imes" pitchFamily="2" charset="0"/>
              </a:rPr>
              <a:t>pecial or device files.</a:t>
            </a:r>
            <a:endParaRPr lang="en-US" sz="1600" b="0" i="0" dirty="0">
              <a:effectLst/>
              <a:latin typeface="Times" pitchFamily="2" charset="0"/>
            </a:endParaRPr>
          </a:p>
          <a:p>
            <a:pPr algn="just"/>
            <a:endParaRPr lang="en-US" sz="1600" dirty="0">
              <a:latin typeface="Times" pitchFamily="2" charset="0"/>
            </a:endParaRPr>
          </a:p>
          <a:p>
            <a:pPr algn="just"/>
            <a:r>
              <a:rPr lang="en-US" sz="1600" b="0" i="0" dirty="0">
                <a:effectLst/>
                <a:latin typeface="Times" pitchFamily="2" charset="0"/>
              </a:rPr>
              <a:t>In UNIX, filesystem can refer to two very distinct things; </a:t>
            </a:r>
            <a:r>
              <a:rPr lang="en-US" sz="1600" b="0" i="1" dirty="0">
                <a:effectLst/>
                <a:latin typeface="Times" pitchFamily="2" charset="0"/>
              </a:rPr>
              <a:t>the directory tree</a:t>
            </a:r>
            <a:r>
              <a:rPr lang="en-US" sz="1600" b="0" i="0" dirty="0">
                <a:effectLst/>
                <a:latin typeface="Times" pitchFamily="2" charset="0"/>
              </a:rPr>
              <a:t> or the </a:t>
            </a:r>
            <a:r>
              <a:rPr lang="en-US" sz="1600" b="0" i="1" dirty="0">
                <a:effectLst/>
                <a:latin typeface="Times" pitchFamily="2" charset="0"/>
              </a:rPr>
              <a:t>arrangement of files on disk partitions</a:t>
            </a:r>
            <a:r>
              <a:rPr lang="en-US" sz="1600" b="0" i="0" dirty="0">
                <a:effectLst/>
                <a:latin typeface="Times" pitchFamily="2" charset="0"/>
              </a:rPr>
              <a:t>. </a:t>
            </a:r>
          </a:p>
          <a:p>
            <a:pPr algn="just"/>
            <a:r>
              <a:rPr lang="en-US" sz="1600" b="0" i="0" dirty="0">
                <a:effectLst/>
                <a:latin typeface="Times" pitchFamily="2" charset="0"/>
              </a:rPr>
              <a:t>The latter can be thought of as the physical filesystem as it has a tangible physical location.</a:t>
            </a:r>
            <a:endParaRPr lang="en-US" sz="1600" b="0" i="0" dirty="0">
              <a:effectLst/>
              <a:latin typeface="Corbel" panose="020B0503020204020204" pitchFamily="34" charset="0"/>
            </a:endParaRPr>
          </a:p>
        </p:txBody>
      </p:sp>
      <p:pic>
        <p:nvPicPr>
          <p:cNvPr id="5" name="Google Shape;297;p3">
            <a:extLst>
              <a:ext uri="{FF2B5EF4-FFF2-40B4-BE49-F238E27FC236}">
                <a16:creationId xmlns:a16="http://schemas.microsoft.com/office/drawing/2014/main" id="{0B850B8C-8C04-746F-4EA6-340426F1CE9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7828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5542"/>
            <a:ext cx="4256767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Filesystem: Files</a:t>
            </a:r>
            <a:endParaRPr dirty="0">
              <a:latin typeface="Century Gothic" panose="020B0502020202020204" pitchFamily="34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B729E98-485A-1D86-DB23-16E94D94A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6528" y="2041196"/>
            <a:ext cx="2918279" cy="25492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FB0171-615D-6467-A0C9-AEDE068EC0AE}"/>
              </a:ext>
            </a:extLst>
          </p:cNvPr>
          <p:cNvSpPr txBox="1"/>
          <p:nvPr/>
        </p:nvSpPr>
        <p:spPr>
          <a:xfrm>
            <a:off x="608704" y="1402613"/>
            <a:ext cx="838153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A file is an abstract object that can store information. We can write and read contents to and from it. </a:t>
            </a:r>
          </a:p>
          <a:p>
            <a:endParaRPr lang="en-US" sz="1600" dirty="0">
              <a:solidFill>
                <a:srgbClr val="333333"/>
              </a:solidFill>
              <a:latin typeface="Corbel" panose="020B0503020204020204" pitchFamily="34" charset="0"/>
            </a:endParaRPr>
          </a:p>
          <a:p>
            <a:r>
              <a:rPr lang="en-US" sz="1600" b="1" dirty="0">
                <a:solidFill>
                  <a:srgbClr val="333333"/>
                </a:solidFill>
                <a:latin typeface="Corbel" panose="020B0503020204020204" pitchFamily="34" charset="0"/>
              </a:rPr>
              <a:t>D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ata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 of a file </a:t>
            </a:r>
            <a:r>
              <a:rPr lang="en-US" sz="1600" dirty="0">
                <a:latin typeface="Corbel" panose="020B0503020204020204" pitchFamily="34" charset="0"/>
              </a:rPr>
              <a:t>contain a </a:t>
            </a:r>
            <a:r>
              <a:rPr lang="en-US" sz="1600" b="1" dirty="0">
                <a:latin typeface="Corbel" panose="020B0503020204020204" pitchFamily="34" charset="0"/>
              </a:rPr>
              <a:t>collection of 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bytes</a:t>
            </a:r>
            <a:r>
              <a:rPr lang="en-US" sz="1600" dirty="0">
                <a:latin typeface="Corbel" panose="020B0503020204020204" pitchFamily="34" charset="0"/>
              </a:rPr>
              <a:t>.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The bytes of the file might encode </a:t>
            </a:r>
            <a:r>
              <a:rPr lang="en-US" sz="1600" b="0" i="0" u="none" strike="noStrike" dirty="0">
                <a:effectLst/>
                <a:latin typeface="Corbel" panose="020B0503020204020204" pitchFamily="34" charset="0"/>
                <a:hlinkClick r:id="rId4"/>
              </a:rPr>
              <a:t>ASCII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data, image data, audio data, an executable program, etc.</a:t>
            </a:r>
          </a:p>
          <a:p>
            <a:endParaRPr lang="en-US" sz="1600" dirty="0">
              <a:solidFill>
                <a:srgbClr val="333333"/>
              </a:solidFill>
              <a:latin typeface="Corbel" panose="020B0503020204020204" pitchFamily="34" charset="0"/>
            </a:endParaRPr>
          </a:p>
          <a:p>
            <a:pPr algn="l"/>
            <a:r>
              <a:rPr lang="en-US" sz="1600" b="1" dirty="0">
                <a:solidFill>
                  <a:srgbClr val="333333"/>
                </a:solidFill>
                <a:latin typeface="Corbel" panose="020B0503020204020204" pitchFamily="34" charset="0"/>
              </a:rPr>
              <a:t>Metadata</a:t>
            </a:r>
            <a:r>
              <a:rPr lang="en-US" sz="1600" dirty="0">
                <a:solidFill>
                  <a:srgbClr val="333333"/>
                </a:solidFill>
                <a:latin typeface="Corbel" panose="020B0503020204020204" pitchFamily="34" charset="0"/>
              </a:rPr>
              <a:t> of a 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file are associated descriptive facts. Examples of these facts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who owns the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the length of the file (measured in bytes)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who has permissions to read or write its contents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the time the contents was last modified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the time that it was last read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the time that the descriptive facts where last changed (e.g., the file permissions were modified)</a:t>
            </a: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24D72480-4B3D-EBC7-0FB3-583F2EA9D533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3DD18E-31C6-8FB9-C560-744C6F3F086C}"/>
              </a:ext>
            </a:extLst>
          </p:cNvPr>
          <p:cNvSpPr txBox="1"/>
          <p:nvPr/>
        </p:nvSpPr>
        <p:spPr>
          <a:xfrm>
            <a:off x="6660184" y="5183180"/>
            <a:ext cx="52475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E" sz="1200" dirty="0">
                <a:latin typeface="Corbel" panose="020B0503020204020204" pitchFamily="34" charset="0"/>
              </a:rPr>
              <a:t>Source: https://jappavoo.github.io/UndertheCovers/textbook/unix/terminal.html</a:t>
            </a:r>
          </a:p>
        </p:txBody>
      </p:sp>
    </p:spTree>
    <p:extLst>
      <p:ext uri="{BB962C8B-B14F-4D97-AF65-F5344CB8AC3E}">
        <p14:creationId xmlns:p14="http://schemas.microsoft.com/office/powerpoint/2010/main" val="2155926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265875"/>
            <a:ext cx="6717155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Filesystem: Directory tree</a:t>
            </a:r>
            <a:endParaRPr dirty="0">
              <a:latin typeface="Century Gothic" panose="020B0502020202020204" pitchFamily="34" charset="0"/>
            </a:endParaRPr>
          </a:p>
        </p:txBody>
      </p:sp>
      <p:pic>
        <p:nvPicPr>
          <p:cNvPr id="2" name="Picture 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EE4FFCB2-1F0D-7490-E69B-1F946E255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680" y="2912542"/>
            <a:ext cx="5898232" cy="3408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73BB65-4478-EC16-E840-EFA88031A799}"/>
              </a:ext>
            </a:extLst>
          </p:cNvPr>
          <p:cNvSpPr txBox="1"/>
          <p:nvPr/>
        </p:nvSpPr>
        <p:spPr>
          <a:xfrm>
            <a:off x="3277740" y="6455326"/>
            <a:ext cx="60987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E" sz="1200" dirty="0">
                <a:latin typeface="Corbel" panose="020B0503020204020204" pitchFamily="34" charset="0"/>
              </a:rPr>
              <a:t>Source: https://cvw.cac.cornell.edu/linux/filesystem</a:t>
            </a:r>
          </a:p>
        </p:txBody>
      </p:sp>
      <p:graphicFrame>
        <p:nvGraphicFramePr>
          <p:cNvPr id="301" name="TextBox 8">
            <a:extLst>
              <a:ext uri="{FF2B5EF4-FFF2-40B4-BE49-F238E27FC236}">
                <a16:creationId xmlns:a16="http://schemas.microsoft.com/office/drawing/2014/main" id="{DAFAA145-9DFB-127C-0DF0-D9441ED24B2D}"/>
              </a:ext>
            </a:extLst>
          </p:cNvPr>
          <p:cNvGraphicFramePr/>
          <p:nvPr/>
        </p:nvGraphicFramePr>
        <p:xfrm>
          <a:off x="671524" y="1158216"/>
          <a:ext cx="11311152" cy="175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Google Shape;297;p3">
            <a:extLst>
              <a:ext uri="{FF2B5EF4-FFF2-40B4-BE49-F238E27FC236}">
                <a16:creationId xmlns:a16="http://schemas.microsoft.com/office/drawing/2014/main" id="{C45EC4A8-1932-6873-E8BB-08D4369109F7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9105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"/>
          <p:cNvSpPr txBox="1"/>
          <p:nvPr/>
        </p:nvSpPr>
        <p:spPr>
          <a:xfrm>
            <a:off x="608704" y="256241"/>
            <a:ext cx="6717155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Directory tree example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034621-97A2-3B1A-1C81-1EB2AD9B441E}"/>
              </a:ext>
            </a:extLst>
          </p:cNvPr>
          <p:cNvSpPr/>
          <p:nvPr/>
        </p:nvSpPr>
        <p:spPr>
          <a:xfrm>
            <a:off x="8493424" y="577691"/>
            <a:ext cx="540000" cy="54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1200" dirty="0">
                <a:solidFill>
                  <a:schemeClr val="tx1"/>
                </a:solidFill>
                <a:latin typeface="Andale Mono" panose="020B0509000000000004" pitchFamily="49" charset="0"/>
              </a:rPr>
              <a:t>/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C83BB87-E394-821C-288B-D01C906ADE33}"/>
              </a:ext>
            </a:extLst>
          </p:cNvPr>
          <p:cNvSpPr/>
          <p:nvPr/>
        </p:nvSpPr>
        <p:spPr>
          <a:xfrm>
            <a:off x="8493424" y="1668881"/>
            <a:ext cx="540000" cy="54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600" dirty="0">
                <a:solidFill>
                  <a:schemeClr val="tx1"/>
                </a:solidFill>
                <a:latin typeface="Andale Mono" panose="020B0509000000000004" pitchFamily="49" charset="0"/>
              </a:rPr>
              <a:t>home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A4E8F0-08E3-7144-7235-1AF6E76D9293}"/>
              </a:ext>
            </a:extLst>
          </p:cNvPr>
          <p:cNvCxnSpPr>
            <a:cxnSpLocks/>
          </p:cNvCxnSpPr>
          <p:nvPr/>
        </p:nvCxnSpPr>
        <p:spPr>
          <a:xfrm>
            <a:off x="8763424" y="1127965"/>
            <a:ext cx="0" cy="540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E59EBED1-FC13-C100-D68E-C1AEC7B37DB0}"/>
              </a:ext>
            </a:extLst>
          </p:cNvPr>
          <p:cNvCxnSpPr>
            <a:cxnSpLocks/>
          </p:cNvCxnSpPr>
          <p:nvPr/>
        </p:nvCxnSpPr>
        <p:spPr>
          <a:xfrm rot="5400000">
            <a:off x="7224725" y="1325894"/>
            <a:ext cx="648000" cy="2423160"/>
          </a:xfrm>
          <a:prstGeom prst="bentConnector3">
            <a:avLst>
              <a:gd name="adj1" fmla="val 50000"/>
            </a:avLst>
          </a:prstGeom>
          <a:ln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7307A1CD-2478-4B30-3EFA-4A84BDA925EC}"/>
              </a:ext>
            </a:extLst>
          </p:cNvPr>
          <p:cNvSpPr/>
          <p:nvPr/>
        </p:nvSpPr>
        <p:spPr>
          <a:xfrm>
            <a:off x="6016247" y="2868452"/>
            <a:ext cx="612000" cy="612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600" dirty="0">
                <a:solidFill>
                  <a:schemeClr val="tx1"/>
                </a:solidFill>
                <a:latin typeface="Andale Mono" panose="020B0509000000000004" pitchFamily="49" charset="0"/>
              </a:rPr>
              <a:t>jjuma</a:t>
            </a:r>
          </a:p>
        </p:txBody>
      </p: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382281D8-388F-3B1E-1839-3F8AA9E0BAC8}"/>
              </a:ext>
            </a:extLst>
          </p:cNvPr>
          <p:cNvCxnSpPr>
            <a:cxnSpLocks/>
          </p:cNvCxnSpPr>
          <p:nvPr/>
        </p:nvCxnSpPr>
        <p:spPr>
          <a:xfrm rot="5400000">
            <a:off x="4752617" y="2593484"/>
            <a:ext cx="676656" cy="2468880"/>
          </a:xfrm>
          <a:prstGeom prst="bentConnector3">
            <a:avLst>
              <a:gd name="adj1" fmla="val 50000"/>
            </a:avLst>
          </a:prstGeom>
          <a:ln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83266184-5157-B2E6-62EA-75066B201772}"/>
              </a:ext>
            </a:extLst>
          </p:cNvPr>
          <p:cNvCxnSpPr>
            <a:cxnSpLocks/>
          </p:cNvCxnSpPr>
          <p:nvPr/>
        </p:nvCxnSpPr>
        <p:spPr>
          <a:xfrm rot="16200000" flipH="1">
            <a:off x="7186247" y="2625452"/>
            <a:ext cx="676800" cy="2404800"/>
          </a:xfrm>
          <a:prstGeom prst="bentConnector3">
            <a:avLst>
              <a:gd name="adj1" fmla="val 50000"/>
            </a:avLst>
          </a:prstGeom>
          <a:ln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6C9D0819-D620-27C3-1EBF-8BADF16A0A20}"/>
              </a:ext>
            </a:extLst>
          </p:cNvPr>
          <p:cNvSpPr/>
          <p:nvPr/>
        </p:nvSpPr>
        <p:spPr>
          <a:xfrm>
            <a:off x="3460505" y="4166252"/>
            <a:ext cx="792000" cy="792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600" dirty="0">
                <a:solidFill>
                  <a:schemeClr val="tx1"/>
                </a:solidFill>
                <a:latin typeface="Andale Mono" panose="020B0509000000000004" pitchFamily="49" charset="0"/>
              </a:rPr>
              <a:t>lectures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15F260D-88EB-2B02-0827-B5E9201DFE06}"/>
              </a:ext>
            </a:extLst>
          </p:cNvPr>
          <p:cNvSpPr/>
          <p:nvPr/>
        </p:nvSpPr>
        <p:spPr>
          <a:xfrm>
            <a:off x="8223047" y="4175887"/>
            <a:ext cx="1008000" cy="1008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600" dirty="0">
                <a:solidFill>
                  <a:schemeClr val="tx1"/>
                </a:solidFill>
                <a:latin typeface="Andale Mono" panose="020B0509000000000004" pitchFamily="49" charset="0"/>
              </a:rPr>
              <a:t>assignments</a:t>
            </a:r>
          </a:p>
        </p:txBody>
      </p: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C094017-B0F6-9810-9626-973EF10B6421}"/>
              </a:ext>
            </a:extLst>
          </p:cNvPr>
          <p:cNvCxnSpPr>
            <a:cxnSpLocks/>
          </p:cNvCxnSpPr>
          <p:nvPr/>
        </p:nvCxnSpPr>
        <p:spPr>
          <a:xfrm rot="5400000">
            <a:off x="2740505" y="4485690"/>
            <a:ext cx="648000" cy="1584000"/>
          </a:xfrm>
          <a:prstGeom prst="bentConnector3">
            <a:avLst>
              <a:gd name="adj1" fmla="val 50000"/>
            </a:avLst>
          </a:prstGeom>
          <a:ln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2EB60135-6EDE-B8B1-0280-D623A99B326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310105" y="4487971"/>
            <a:ext cx="676800" cy="1584000"/>
          </a:xfrm>
          <a:prstGeom prst="bentConnector3">
            <a:avLst>
              <a:gd name="adj1" fmla="val 50000"/>
            </a:avLst>
          </a:prstGeom>
          <a:ln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33072F2-7AAE-DFE2-DC35-16F9F81DB5D7}"/>
              </a:ext>
            </a:extLst>
          </p:cNvPr>
          <p:cNvCxnSpPr>
            <a:cxnSpLocks/>
          </p:cNvCxnSpPr>
          <p:nvPr/>
        </p:nvCxnSpPr>
        <p:spPr>
          <a:xfrm>
            <a:off x="3856505" y="5277690"/>
            <a:ext cx="0" cy="324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3689FE29-1AB5-9AE5-C477-8ACE1406DE67}"/>
              </a:ext>
            </a:extLst>
          </p:cNvPr>
          <p:cNvSpPr/>
          <p:nvPr/>
        </p:nvSpPr>
        <p:spPr>
          <a:xfrm>
            <a:off x="2002505" y="5606995"/>
            <a:ext cx="540000" cy="54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600" dirty="0">
                <a:solidFill>
                  <a:schemeClr val="tx1"/>
                </a:solidFill>
                <a:latin typeface="Andale Mono" panose="020B0509000000000004" pitchFamily="49" charset="0"/>
              </a:rPr>
              <a:t>UNIX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F4B106BE-A871-D653-3510-6A2B163DD4AA}"/>
              </a:ext>
            </a:extLst>
          </p:cNvPr>
          <p:cNvSpPr/>
          <p:nvPr/>
        </p:nvSpPr>
        <p:spPr>
          <a:xfrm>
            <a:off x="1742426" y="6419165"/>
            <a:ext cx="1060157" cy="3082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ndale Mono" panose="020B0509000000000004" pitchFamily="49" charset="0"/>
              </a:rPr>
              <a:t>i</a:t>
            </a:r>
            <a:r>
              <a:rPr lang="en-KE" sz="1100" dirty="0">
                <a:solidFill>
                  <a:schemeClr val="tx1"/>
                </a:solidFill>
                <a:latin typeface="Andale Mono" panose="020B0509000000000004" pitchFamily="49" charset="0"/>
              </a:rPr>
              <a:t>ntro.pdf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0110E434-31A4-0737-C223-CD211FD4F1A1}"/>
              </a:ext>
            </a:extLst>
          </p:cNvPr>
          <p:cNvCxnSpPr>
            <a:cxnSpLocks/>
          </p:cNvCxnSpPr>
          <p:nvPr/>
        </p:nvCxnSpPr>
        <p:spPr>
          <a:xfrm>
            <a:off x="2272505" y="6146535"/>
            <a:ext cx="0" cy="252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C120B82A-5F9A-8D77-FEF2-6344F07E0B26}"/>
              </a:ext>
            </a:extLst>
          </p:cNvPr>
          <p:cNvSpPr/>
          <p:nvPr/>
        </p:nvSpPr>
        <p:spPr>
          <a:xfrm>
            <a:off x="3192623" y="6419165"/>
            <a:ext cx="1327761" cy="3082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ndale Mono" panose="020B0509000000000004" pitchFamily="49" charset="0"/>
              </a:rPr>
              <a:t>v</a:t>
            </a:r>
            <a:r>
              <a:rPr lang="en-KE" sz="1100" dirty="0">
                <a:solidFill>
                  <a:schemeClr val="tx1"/>
                </a:solidFill>
                <a:latin typeface="Andale Mono" panose="020B0509000000000004" pitchFamily="49" charset="0"/>
              </a:rPr>
              <a:t>ariables.pdf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E9345CF-EA60-BDFC-2C62-0FCAE6C65468}"/>
              </a:ext>
            </a:extLst>
          </p:cNvPr>
          <p:cNvSpPr/>
          <p:nvPr/>
        </p:nvSpPr>
        <p:spPr>
          <a:xfrm>
            <a:off x="3532504" y="5613809"/>
            <a:ext cx="648000" cy="648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500" dirty="0">
                <a:solidFill>
                  <a:schemeClr val="tx1"/>
                </a:solidFill>
                <a:latin typeface="Andale Mono" panose="020B0509000000000004" pitchFamily="49" charset="0"/>
              </a:rPr>
              <a:t>Shell-scripting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690FA9E-70B8-CE50-7DD0-1D244FC762C8}"/>
              </a:ext>
            </a:extLst>
          </p:cNvPr>
          <p:cNvSpPr/>
          <p:nvPr/>
        </p:nvSpPr>
        <p:spPr>
          <a:xfrm>
            <a:off x="5008502" y="5613809"/>
            <a:ext cx="864000" cy="864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600" dirty="0">
                <a:solidFill>
                  <a:schemeClr val="tx1"/>
                </a:solidFill>
                <a:latin typeface="Andale Mono" panose="020B0509000000000004" pitchFamily="49" charset="0"/>
              </a:rPr>
              <a:t>workflows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6AF3809-5B6D-BE84-FD36-C5448B11417E}"/>
              </a:ext>
            </a:extLst>
          </p:cNvPr>
          <p:cNvCxnSpPr>
            <a:cxnSpLocks/>
          </p:cNvCxnSpPr>
          <p:nvPr/>
        </p:nvCxnSpPr>
        <p:spPr>
          <a:xfrm>
            <a:off x="3858488" y="6280579"/>
            <a:ext cx="0" cy="144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613686D-7822-EBAA-85B9-5399454BF25A}"/>
              </a:ext>
            </a:extLst>
          </p:cNvPr>
          <p:cNvCxnSpPr>
            <a:cxnSpLocks/>
          </p:cNvCxnSpPr>
          <p:nvPr/>
        </p:nvCxnSpPr>
        <p:spPr>
          <a:xfrm rot="16200000" flipH="1">
            <a:off x="9036647" y="4864013"/>
            <a:ext cx="676800" cy="1296000"/>
          </a:xfrm>
          <a:prstGeom prst="bentConnector3">
            <a:avLst>
              <a:gd name="adj1" fmla="val 50000"/>
            </a:avLst>
          </a:prstGeom>
          <a:ln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0CCCA325-B7E9-A76C-24A4-F49165299E5F}"/>
              </a:ext>
            </a:extLst>
          </p:cNvPr>
          <p:cNvCxnSpPr>
            <a:cxnSpLocks/>
          </p:cNvCxnSpPr>
          <p:nvPr/>
        </p:nvCxnSpPr>
        <p:spPr>
          <a:xfrm rot="5400000">
            <a:off x="7611047" y="4721187"/>
            <a:ext cx="648000" cy="1584000"/>
          </a:xfrm>
          <a:prstGeom prst="bentConnector3">
            <a:avLst>
              <a:gd name="adj1" fmla="val 50000"/>
            </a:avLst>
          </a:prstGeom>
          <a:ln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FFF6533E-AFA6-F047-2791-0343858BCB1F}"/>
              </a:ext>
            </a:extLst>
          </p:cNvPr>
          <p:cNvSpPr/>
          <p:nvPr/>
        </p:nvSpPr>
        <p:spPr>
          <a:xfrm>
            <a:off x="6442609" y="5838310"/>
            <a:ext cx="1400875" cy="3082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Andale Mono" panose="020B0509000000000004" pitchFamily="49" charset="0"/>
              </a:rPr>
              <a:t>a</a:t>
            </a:r>
            <a:r>
              <a:rPr lang="en-KE" sz="900" dirty="0">
                <a:solidFill>
                  <a:schemeClr val="tx1"/>
                </a:solidFill>
                <a:latin typeface="Andale Mono" panose="020B0509000000000004" pitchFamily="49" charset="0"/>
              </a:rPr>
              <a:t>ssignment-1.txt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CDB3214F-162F-41BF-50B4-5AAC82AEB098}"/>
              </a:ext>
            </a:extLst>
          </p:cNvPr>
          <p:cNvSpPr/>
          <p:nvPr/>
        </p:nvSpPr>
        <p:spPr>
          <a:xfrm>
            <a:off x="9362007" y="5855018"/>
            <a:ext cx="1322078" cy="3082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Andale Mono" panose="020B0509000000000004" pitchFamily="49" charset="0"/>
              </a:rPr>
              <a:t>a</a:t>
            </a:r>
            <a:r>
              <a:rPr lang="en-KE" sz="900" dirty="0">
                <a:solidFill>
                  <a:schemeClr val="tx1"/>
                </a:solidFill>
                <a:latin typeface="Andale Mono" panose="020B0509000000000004" pitchFamily="49" charset="0"/>
              </a:rPr>
              <a:t>ssignment-2.txt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613A5BB-2A1B-5658-A3D8-2E6C95E4C709}"/>
              </a:ext>
            </a:extLst>
          </p:cNvPr>
          <p:cNvSpPr/>
          <p:nvPr/>
        </p:nvSpPr>
        <p:spPr>
          <a:xfrm>
            <a:off x="10023046" y="1990659"/>
            <a:ext cx="540000" cy="54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 sz="600" dirty="0">
              <a:solidFill>
                <a:schemeClr val="tx1"/>
              </a:solidFill>
              <a:latin typeface="Andale Mono" panose="020B0509000000000004" pitchFamily="49" charset="0"/>
            </a:endParaRP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AAA1C4B4-B5BB-DB57-F748-D05084ACE7BF}"/>
              </a:ext>
            </a:extLst>
          </p:cNvPr>
          <p:cNvSpPr/>
          <p:nvPr/>
        </p:nvSpPr>
        <p:spPr>
          <a:xfrm>
            <a:off x="10023046" y="2871229"/>
            <a:ext cx="648228" cy="3082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 sz="1100" dirty="0">
              <a:solidFill>
                <a:schemeClr val="tx1"/>
              </a:solidFill>
              <a:latin typeface="Andale Mono" panose="020B0509000000000004" pitchFamily="49" charset="0"/>
            </a:endParaRP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2428F654-4FC3-FD32-A4F3-442EF4D1D1CB}"/>
              </a:ext>
            </a:extLst>
          </p:cNvPr>
          <p:cNvSpPr/>
          <p:nvPr/>
        </p:nvSpPr>
        <p:spPr>
          <a:xfrm>
            <a:off x="10798138" y="2054768"/>
            <a:ext cx="1078643" cy="30822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1100" dirty="0">
                <a:solidFill>
                  <a:schemeClr val="tx1"/>
                </a:solidFill>
                <a:latin typeface="Andale Mono" panose="020B0509000000000004" pitchFamily="49" charset="0"/>
              </a:rPr>
              <a:t>Directory</a:t>
            </a:r>
          </a:p>
        </p:txBody>
      </p:sp>
      <p:sp>
        <p:nvSpPr>
          <p:cNvPr id="258" name="Rounded Rectangle 257">
            <a:extLst>
              <a:ext uri="{FF2B5EF4-FFF2-40B4-BE49-F238E27FC236}">
                <a16:creationId xmlns:a16="http://schemas.microsoft.com/office/drawing/2014/main" id="{F81C1B6A-05D3-E673-4F82-216D0F8C0044}"/>
              </a:ext>
            </a:extLst>
          </p:cNvPr>
          <p:cNvSpPr/>
          <p:nvPr/>
        </p:nvSpPr>
        <p:spPr>
          <a:xfrm>
            <a:off x="10798137" y="2871228"/>
            <a:ext cx="1078643" cy="30822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1100" dirty="0">
                <a:solidFill>
                  <a:schemeClr val="tx1"/>
                </a:solidFill>
                <a:latin typeface="Andale Mono" panose="020B0509000000000004" pitchFamily="49" charset="0"/>
              </a:rPr>
              <a:t>File</a:t>
            </a:r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013FDE34-755D-2CF3-C3EC-A29C78746D91}"/>
              </a:ext>
            </a:extLst>
          </p:cNvPr>
          <p:cNvSpPr/>
          <p:nvPr/>
        </p:nvSpPr>
        <p:spPr>
          <a:xfrm>
            <a:off x="9033424" y="658648"/>
            <a:ext cx="1078643" cy="30822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E" sz="1100" dirty="0">
                <a:solidFill>
                  <a:schemeClr val="tx1"/>
                </a:solidFill>
                <a:latin typeface="Andale Mono" panose="020B0509000000000004" pitchFamily="49" charset="0"/>
              </a:rPr>
              <a:t>root</a:t>
            </a:r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1C005D9A-62A2-C22B-91C3-6BA2611C8239}"/>
              </a:ext>
            </a:extLst>
          </p:cNvPr>
          <p:cNvSpPr/>
          <p:nvPr/>
        </p:nvSpPr>
        <p:spPr>
          <a:xfrm>
            <a:off x="7941706" y="5852186"/>
            <a:ext cx="1322078" cy="3082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Andale Mono" panose="020B0509000000000004" pitchFamily="49" charset="0"/>
              </a:rPr>
              <a:t>science</a:t>
            </a:r>
            <a:r>
              <a:rPr lang="en-KE" sz="900" dirty="0">
                <a:solidFill>
                  <a:schemeClr val="tx1"/>
                </a:solidFill>
                <a:latin typeface="Andale Mono" panose="020B0509000000000004" pitchFamily="49" charset="0"/>
              </a:rPr>
              <a:t>.txt</a:t>
            </a:r>
          </a:p>
        </p:txBody>
      </p:sp>
      <p:cxnSp>
        <p:nvCxnSpPr>
          <p:cNvPr id="261" name="Straight Arrow Connector 260">
            <a:extLst>
              <a:ext uri="{FF2B5EF4-FFF2-40B4-BE49-F238E27FC236}">
                <a16:creationId xmlns:a16="http://schemas.microsoft.com/office/drawing/2014/main" id="{29F37102-B1E2-AC79-7BE2-869368DE2C97}"/>
              </a:ext>
            </a:extLst>
          </p:cNvPr>
          <p:cNvCxnSpPr>
            <a:cxnSpLocks/>
          </p:cNvCxnSpPr>
          <p:nvPr/>
        </p:nvCxnSpPr>
        <p:spPr>
          <a:xfrm>
            <a:off x="8594454" y="5512013"/>
            <a:ext cx="0" cy="324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43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"/>
          <p:cNvSpPr txBox="1"/>
          <p:nvPr/>
        </p:nvSpPr>
        <p:spPr>
          <a:xfrm>
            <a:off x="608704" y="256241"/>
            <a:ext cx="6717155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Paths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E76554-E6B4-9574-279B-CDD2EE1CE1C9}"/>
              </a:ext>
            </a:extLst>
          </p:cNvPr>
          <p:cNvSpPr txBox="1"/>
          <p:nvPr/>
        </p:nvSpPr>
        <p:spPr>
          <a:xfrm>
            <a:off x="505341" y="1547862"/>
            <a:ext cx="1059074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orbel" panose="020B0503020204020204" pitchFamily="34" charset="0"/>
              </a:rPr>
              <a:t>In UNIX, the top of the tree is the one directory that always exists and is not a sub-directory of any other directory. This is the</a:t>
            </a:r>
            <a:r>
              <a:rPr lang="en-US" b="1" i="0" dirty="0">
                <a:effectLst/>
                <a:latin typeface="Corbel" panose="020B0503020204020204" pitchFamily="34" charset="0"/>
              </a:rPr>
              <a:t> ROOT </a:t>
            </a:r>
            <a:r>
              <a:rPr lang="en-US" b="0" i="0" dirty="0">
                <a:effectLst/>
                <a:latin typeface="Corbel" panose="020B0503020204020204" pitchFamily="34" charset="0"/>
              </a:rPr>
              <a:t>directory.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endParaRPr lang="en-US" dirty="0">
              <a:latin typeface="Corbel" panose="020B05030202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orbel" panose="020B0503020204020204" pitchFamily="34" charset="0"/>
              </a:rPr>
              <a:t>The name of the </a:t>
            </a:r>
            <a:r>
              <a:rPr lang="en-US" b="0" i="0" dirty="0">
                <a:effectLst/>
                <a:latin typeface="Andale Mono" panose="020B0509000000000004" pitchFamily="49" charset="0"/>
              </a:rPr>
              <a:t>variables</a:t>
            </a:r>
            <a:r>
              <a:rPr lang="en-US" b="0" i="0" dirty="0">
                <a:effectLst/>
                <a:latin typeface="-apple-system"/>
              </a:rPr>
              <a:t> file at the bottom of the diagram is composed by joining the name of the directories leading to it along with its name at the end.</a:t>
            </a:r>
          </a:p>
          <a:p>
            <a:endParaRPr lang="en-US" dirty="0">
              <a:latin typeface="-apple-system"/>
            </a:endParaRPr>
          </a:p>
          <a:p>
            <a:r>
              <a:rPr lang="en-US" dirty="0">
                <a:latin typeface="-apple-system"/>
              </a:rPr>
              <a:t>	</a:t>
            </a:r>
            <a:r>
              <a:rPr lang="en-US" dirty="0">
                <a:latin typeface="Andale Mono" panose="020B0509000000000004" pitchFamily="49" charset="0"/>
              </a:rPr>
              <a:t>/ + home + </a:t>
            </a:r>
            <a:r>
              <a:rPr lang="en-US" dirty="0" err="1">
                <a:latin typeface="Andale Mono" panose="020B0509000000000004" pitchFamily="49" charset="0"/>
              </a:rPr>
              <a:t>jjuma</a:t>
            </a:r>
            <a:r>
              <a:rPr lang="en-US" dirty="0">
                <a:latin typeface="Andale Mono" panose="020B0509000000000004" pitchFamily="49" charset="0"/>
              </a:rPr>
              <a:t> + lectures + shell-scripting + variables</a:t>
            </a:r>
          </a:p>
          <a:p>
            <a:endParaRPr lang="en-US" dirty="0">
              <a:latin typeface="Andale Mono" panose="020B0509000000000004" pitchFamily="49" charset="0"/>
            </a:endParaRPr>
          </a:p>
          <a:p>
            <a:endParaRPr lang="en-US" dirty="0">
              <a:latin typeface="Andale Mono" panose="020B050900000000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rbel" panose="020B0503020204020204" pitchFamily="34" charset="0"/>
              </a:rPr>
              <a:t>N</a:t>
            </a:r>
            <a:r>
              <a:rPr lang="en-US" b="0" i="0" dirty="0">
                <a:effectLst/>
                <a:latin typeface="Corbel" panose="020B0503020204020204" pitchFamily="34" charset="0"/>
              </a:rPr>
              <a:t>otation for a full path name of a file or directory is by joining the independent components with the </a:t>
            </a:r>
            <a:r>
              <a:rPr lang="en-US" b="0" i="0" dirty="0">
                <a:effectLst/>
                <a:latin typeface="Andale Mono" panose="020B0509000000000004" pitchFamily="49" charset="0"/>
              </a:rPr>
              <a:t>“/”.</a:t>
            </a:r>
          </a:p>
          <a:p>
            <a:endParaRPr lang="en-US" dirty="0">
              <a:latin typeface="Andale Mono" panose="020B0509000000000004" pitchFamily="49" charset="0"/>
            </a:endParaRPr>
          </a:p>
          <a:p>
            <a:r>
              <a:rPr lang="en-KE" sz="1800" dirty="0">
                <a:latin typeface="Andale Mono" panose="020B0509000000000004" pitchFamily="49" charset="0"/>
              </a:rPr>
              <a:t>	/home/jjuma/lectures/shell-scripting/variables</a:t>
            </a:r>
          </a:p>
          <a:p>
            <a:endParaRPr lang="en-KE" dirty="0">
              <a:latin typeface="Andale Mono" panose="020B050900000000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ndale Mono" panose="020B0509000000000004" pitchFamily="49" charset="0"/>
              </a:rPr>
              <a:t>R</a:t>
            </a:r>
            <a:r>
              <a:rPr lang="en-KE" dirty="0">
                <a:latin typeface="Andale Mono" panose="020B0509000000000004" pitchFamily="49" charset="0"/>
              </a:rPr>
              <a:t>oot path /</a:t>
            </a:r>
          </a:p>
        </p:txBody>
      </p:sp>
    </p:spTree>
    <p:extLst>
      <p:ext uri="{BB962C8B-B14F-4D97-AF65-F5344CB8AC3E}">
        <p14:creationId xmlns:p14="http://schemas.microsoft.com/office/powerpoint/2010/main" val="2683879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"/>
          <p:cNvSpPr txBox="1"/>
          <p:nvPr/>
        </p:nvSpPr>
        <p:spPr>
          <a:xfrm>
            <a:off x="608704" y="256241"/>
            <a:ext cx="6717155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Paths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E76554-E6B4-9574-279B-CDD2EE1CE1C9}"/>
              </a:ext>
            </a:extLst>
          </p:cNvPr>
          <p:cNvSpPr txBox="1"/>
          <p:nvPr/>
        </p:nvSpPr>
        <p:spPr>
          <a:xfrm>
            <a:off x="505341" y="1547862"/>
            <a:ext cx="1059074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latin typeface="Corbel" panose="020B0503020204020204" pitchFamily="34" charset="0"/>
              </a:rPr>
              <a:t>A</a:t>
            </a:r>
            <a:r>
              <a:rPr lang="en-KE" sz="1800" u="sng" dirty="0">
                <a:latin typeface="Corbel" panose="020B0503020204020204" pitchFamily="34" charset="0"/>
              </a:rPr>
              <a:t>bsolute path</a:t>
            </a:r>
          </a:p>
          <a:p>
            <a:endParaRPr lang="en-KE" sz="1800" u="sng" dirty="0">
              <a:latin typeface="Corbel" panose="020B0503020204020204" pitchFamily="34" charset="0"/>
            </a:endParaRPr>
          </a:p>
          <a:p>
            <a:r>
              <a:rPr lang="en-US" dirty="0">
                <a:solidFill>
                  <a:srgbClr val="222222"/>
                </a:solidFill>
                <a:latin typeface="Corbel" panose="020B0503020204020204" pitchFamily="34" charset="0"/>
              </a:rPr>
              <a:t>D</a:t>
            </a:r>
            <a:r>
              <a:rPr lang="en-US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etails the entire path through the directory structure to get to a file, starting at </a:t>
            </a:r>
            <a:r>
              <a:rPr lang="en-US" dirty="0">
                <a:latin typeface="Lucida Console" panose="020B0609040504020204" pitchFamily="49" charset="0"/>
              </a:rPr>
              <a:t>/</a:t>
            </a:r>
            <a:r>
              <a:rPr lang="en-US" dirty="0">
                <a:solidFill>
                  <a:srgbClr val="222222"/>
                </a:solidFill>
                <a:latin typeface="Corbel" panose="020B0503020204020204" pitchFamily="34" charset="0"/>
              </a:rPr>
              <a:t>, the root directory</a:t>
            </a:r>
          </a:p>
          <a:p>
            <a:endParaRPr lang="en-KE" sz="1800" dirty="0">
              <a:latin typeface="Andale Mono" panose="020B0509000000000004" pitchFamily="49" charset="0"/>
            </a:endParaRPr>
          </a:p>
          <a:p>
            <a:r>
              <a:rPr lang="en-KE" sz="1800" dirty="0">
                <a:latin typeface="Lucida Console" panose="020B0609040504020204" pitchFamily="49" charset="0"/>
              </a:rPr>
              <a:t>/home/jjuma/lectures/shell-scripting/variables</a:t>
            </a:r>
          </a:p>
          <a:p>
            <a:endParaRPr lang="en-KE" dirty="0">
              <a:latin typeface="Andale Mono" panose="020B0509000000000004" pitchFamily="49" charset="0"/>
            </a:endParaRPr>
          </a:p>
          <a:p>
            <a:r>
              <a:rPr lang="en-US" u="sng" dirty="0">
                <a:latin typeface="Corbel" panose="020B0503020204020204" pitchFamily="34" charset="0"/>
              </a:rPr>
              <a:t>Relative</a:t>
            </a:r>
            <a:r>
              <a:rPr lang="en-KE" u="sng" dirty="0">
                <a:latin typeface="Corbel" panose="020B0503020204020204" pitchFamily="34" charset="0"/>
              </a:rPr>
              <a:t> path </a:t>
            </a:r>
          </a:p>
          <a:p>
            <a:endParaRPr lang="en-KE" u="sng" dirty="0"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rgbClr val="222222"/>
                </a:solidFill>
                <a:latin typeface="Corbel" panose="020B0503020204020204" pitchFamily="34" charset="0"/>
              </a:rPr>
              <a:t>I</a:t>
            </a:r>
            <a:r>
              <a:rPr lang="en-US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s the path from where you are now (your present working directory) to the file in question</a:t>
            </a:r>
          </a:p>
          <a:p>
            <a:endParaRPr lang="en-US" u="sng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r>
              <a:rPr lang="en-US" u="sng" dirty="0">
                <a:solidFill>
                  <a:srgbClr val="222222"/>
                </a:solidFill>
                <a:latin typeface="Lucida Console" panose="020B0609040504020204" pitchFamily="49" charset="0"/>
              </a:rPr>
              <a:t>../</a:t>
            </a:r>
            <a:r>
              <a:rPr lang="en-KE" sz="1800" dirty="0">
                <a:latin typeface="Lucida Console" panose="020B0609040504020204" pitchFamily="49" charset="0"/>
              </a:rPr>
              <a:t>lectures/shell-scripting/variables</a:t>
            </a:r>
          </a:p>
        </p:txBody>
      </p:sp>
    </p:spTree>
    <p:extLst>
      <p:ext uri="{BB962C8B-B14F-4D97-AF65-F5344CB8AC3E}">
        <p14:creationId xmlns:p14="http://schemas.microsoft.com/office/powerpoint/2010/main" val="461031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4256767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Exercises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06698"/>
            <a:ext cx="1131115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A UNIX file is a physical object that exists on the computer’s hard-drive: True or False?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What is meta-data versus data with respect to files?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The directory structure and name of the directories is fixed: True or False?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In the directory tree </a:t>
            </a:r>
            <a:r>
              <a:rPr lang="en-US" sz="1600" dirty="0">
                <a:solidFill>
                  <a:srgbClr val="000000"/>
                </a:solidFill>
                <a:latin typeface="Corbel" panose="020B0503020204020204" pitchFamily="34" charset="0"/>
              </a:rPr>
              <a:t>example in the lecture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what is the full path name of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jjuma’s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workflows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directory?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In the directory tree </a:t>
            </a:r>
            <a:r>
              <a:rPr lang="en-US" sz="1600" dirty="0">
                <a:solidFill>
                  <a:srgbClr val="000000"/>
                </a:solidFill>
                <a:latin typeface="Corbel" panose="020B0503020204020204" pitchFamily="34" charset="0"/>
              </a:rPr>
              <a:t>example in the lecture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what is the full path name of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jjuma’s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assignment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files?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A directory can contain both files and directories: True or False?</a:t>
            </a:r>
            <a:endParaRPr lang="en-US" b="1" i="0" dirty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544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Interacting with the Kernel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Corbel" panose="020B0503020204020204" pitchFamily="34" charset="0"/>
              </a:rPr>
              <a:t>A core function of the shell is to be the first running process a human user of a computer can use to interact with the kernel to get things done. The Shell achieves this by: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pPr marL="342900" indent="-342900">
              <a:buAutoNum type="arabicParenR"/>
            </a:pPr>
            <a:r>
              <a:rPr lang="en-US" b="0" i="0" dirty="0">
                <a:effectLst/>
                <a:latin typeface="Corbel" panose="020B0503020204020204" pitchFamily="34" charset="0"/>
              </a:rPr>
              <a:t>accepting human oriented commands from a user.</a:t>
            </a:r>
          </a:p>
          <a:p>
            <a:pPr marL="342900" indent="-342900">
              <a:buAutoNum type="arabicParenR"/>
            </a:pPr>
            <a:r>
              <a:rPr lang="en-US" b="0" i="0" dirty="0">
                <a:effectLst/>
                <a:latin typeface="Corbel" panose="020B0503020204020204" pitchFamily="34" charset="0"/>
              </a:rPr>
              <a:t>executing kernel system calls to get the work of the commands done.</a:t>
            </a:r>
          </a:p>
          <a:p>
            <a:pPr marL="342900" indent="-342900">
              <a:buAutoNum type="arabicParenR"/>
            </a:pPr>
            <a:r>
              <a:rPr lang="en-US" b="0" i="0" dirty="0">
                <a:effectLst/>
                <a:latin typeface="Corbel" panose="020B0503020204020204" pitchFamily="34" charset="0"/>
              </a:rPr>
              <a:t>sending a response back. </a:t>
            </a:r>
          </a:p>
          <a:p>
            <a:pPr marL="342900" indent="-342900">
              <a:buAutoNum type="arabicParenR"/>
            </a:pPr>
            <a:endParaRPr lang="en-US" dirty="0">
              <a:latin typeface="Corbel" panose="020B0503020204020204" pitchFamily="34" charset="0"/>
            </a:endParaRPr>
          </a:p>
          <a:p>
            <a:r>
              <a:rPr lang="en-US" b="0" i="0" dirty="0">
                <a:effectLst/>
                <a:latin typeface="Corbel" panose="020B0503020204020204" pitchFamily="34" charset="0"/>
              </a:rPr>
              <a:t>The shell includes the ability to locate other executable programs and launch new processes from them.</a:t>
            </a:r>
          </a:p>
          <a:p>
            <a:endParaRPr lang="en-US" b="1" i="0" dirty="0">
              <a:effectLst/>
              <a:latin typeface="Corbel" panose="020B0503020204020204" pitchFamily="34" charset="0"/>
            </a:endParaRPr>
          </a:p>
          <a:p>
            <a:r>
              <a:rPr lang="en-US" b="0" i="0" dirty="0">
                <a:effectLst/>
                <a:latin typeface="Corbel" panose="020B0503020204020204" pitchFamily="34" charset="0"/>
              </a:rPr>
              <a:t>The shell is text based and is designed with programmers in mind. 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i="0" u="sng" dirty="0">
                <a:effectLst/>
                <a:latin typeface="Corbel" panose="020B0503020204020204" pitchFamily="34" charset="0"/>
              </a:rPr>
              <a:t>Shell variants</a:t>
            </a:r>
          </a:p>
          <a:p>
            <a:endParaRPr lang="en-US" i="0" u="sng" dirty="0">
              <a:effectLst/>
              <a:latin typeface="Corbel" panose="020B05030202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rbel" panose="020B0503020204020204" pitchFamily="34" charset="0"/>
              </a:rPr>
              <a:t>Bourne</a:t>
            </a:r>
            <a:endParaRPr lang="en-US" dirty="0">
              <a:latin typeface="Corbel" panose="020B05030202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orbel" panose="020B0503020204020204" pitchFamily="34" charset="0"/>
              </a:rPr>
              <a:t>BASH (</a:t>
            </a:r>
            <a:r>
              <a:rPr lang="en-US" b="0" i="0" dirty="0" err="1">
                <a:effectLst/>
                <a:latin typeface="Corbel" panose="020B0503020204020204" pitchFamily="34" charset="0"/>
              </a:rPr>
              <a:t>Bourne</a:t>
            </a:r>
            <a:r>
              <a:rPr lang="en-US" b="0" i="0" dirty="0">
                <a:effectLst/>
                <a:latin typeface="Corbel" panose="020B0503020204020204" pitchFamily="34" charset="0"/>
              </a:rPr>
              <a:t> Again Shell)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orbel" panose="020B0503020204020204" pitchFamily="34" charset="0"/>
              </a:rPr>
              <a:t>C shell (</a:t>
            </a:r>
            <a:r>
              <a:rPr lang="en-US" b="0" i="0" dirty="0" err="1">
                <a:effectLst/>
                <a:latin typeface="Corbel" panose="020B0503020204020204" pitchFamily="34" charset="0"/>
              </a:rPr>
              <a:t>csh</a:t>
            </a:r>
            <a:r>
              <a:rPr lang="en-US" b="0" i="0" dirty="0">
                <a:effectLst/>
                <a:latin typeface="Corbel" panose="020B0503020204020204" pitchFamily="34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latin typeface="Corbel" panose="020B0503020204020204" pitchFamily="34" charset="0"/>
              </a:rPr>
              <a:t>tcsh</a:t>
            </a:r>
            <a:endParaRPr lang="en-US" b="0" i="0" dirty="0">
              <a:effectLst/>
              <a:latin typeface="Corbel" panose="020B05030202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orbel" panose="020B0503020204020204" pitchFamily="34" charset="0"/>
              </a:rPr>
              <a:t>Korn</a:t>
            </a:r>
            <a:r>
              <a:rPr lang="en-US" dirty="0">
                <a:latin typeface="Corbel" panose="020B0503020204020204" pitchFamily="34" charset="0"/>
              </a:rPr>
              <a:t> Shell (</a:t>
            </a:r>
            <a:r>
              <a:rPr lang="en-US" dirty="0" err="1">
                <a:latin typeface="Corbel" panose="020B0503020204020204" pitchFamily="34" charset="0"/>
              </a:rPr>
              <a:t>ksh</a:t>
            </a:r>
            <a:r>
              <a:rPr lang="en-US" dirty="0">
                <a:latin typeface="Corbel" panose="020B0503020204020204" pitchFamily="34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rbel" panose="020B0503020204020204" pitchFamily="34" charset="0"/>
              </a:rPr>
              <a:t>Z Shell (</a:t>
            </a:r>
            <a:r>
              <a:rPr lang="en-US" dirty="0" err="1">
                <a:latin typeface="Corbel" panose="020B0503020204020204" pitchFamily="34" charset="0"/>
              </a:rPr>
              <a:t>zsh</a:t>
            </a:r>
            <a:r>
              <a:rPr lang="en-US" dirty="0">
                <a:latin typeface="Corbel" panose="020B0503020204020204" pitchFamily="34" charset="0"/>
              </a:rPr>
              <a:t>)</a:t>
            </a:r>
            <a:endParaRPr lang="en-US" b="0" i="0" dirty="0">
              <a:effectLst/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93836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The command line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73996"/>
            <a:ext cx="475440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Corbel" panose="020B0503020204020204" pitchFamily="34" charset="0"/>
              </a:rPr>
              <a:t>UNIX command lines can get quite complex. 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0" i="0" dirty="0">
                <a:effectLst/>
                <a:latin typeface="Corbel" panose="020B0503020204020204" pitchFamily="34" charset="0"/>
              </a:rPr>
              <a:t>A hallmark of UNIX expertise is the ability to compose long command lines that chain together many commands. 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0" i="0" dirty="0">
                <a:effectLst/>
                <a:latin typeface="Corbel" panose="020B0503020204020204" pitchFamily="34" charset="0"/>
              </a:rPr>
              <a:t>Learning to issue simple command lines is the first step to ruling the UNIX world.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0" i="0" dirty="0">
                <a:effectLst/>
                <a:latin typeface="Corbel" panose="020B0503020204020204" pitchFamily="34" charset="0"/>
              </a:rPr>
              <a:t>When the shell receives a command line, it goes through a series of steps to process it. The rules of this processing define what is called the </a:t>
            </a:r>
            <a:r>
              <a:rPr lang="en-US" b="0" i="0" u="none" strike="noStrike" dirty="0">
                <a:effectLst/>
                <a:latin typeface="Corbel" panose="020B05030202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Shell Grammar</a:t>
            </a:r>
            <a:r>
              <a:rPr lang="en-US" b="0" i="0" dirty="0">
                <a:effectLst/>
                <a:latin typeface="Corbel" panose="020B0503020204020204" pitchFamily="34" charset="0"/>
              </a:rPr>
              <a:t>.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0" i="0" dirty="0">
                <a:effectLst/>
                <a:latin typeface="Corbel" panose="020B0503020204020204" pitchFamily="34" charset="0"/>
              </a:rPr>
              <a:t>Commands can be run interactively vs non-interactively (scripts)</a:t>
            </a:r>
          </a:p>
          <a:p>
            <a:endParaRPr lang="en-US" b="0" i="0" dirty="0">
              <a:effectLst/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A943D3B-6972-8CBD-CD9A-084C86E1C4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6546" y="589857"/>
            <a:ext cx="4319588" cy="61655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95CA67-0706-AE53-F2D2-61F1F7A079C9}"/>
              </a:ext>
            </a:extLst>
          </p:cNvPr>
          <p:cNvSpPr txBox="1"/>
          <p:nvPr/>
        </p:nvSpPr>
        <p:spPr>
          <a:xfrm>
            <a:off x="509387" y="6417685"/>
            <a:ext cx="558661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E" sz="1200" dirty="0">
                <a:latin typeface="Corbel" panose="020B0503020204020204" pitchFamily="34" charset="0"/>
              </a:rPr>
              <a:t>Source: https://jappavoo.github.io/UndertheCovers/textbook/unix/terminal.html</a:t>
            </a:r>
          </a:p>
        </p:txBody>
      </p:sp>
    </p:spTree>
    <p:extLst>
      <p:ext uri="{BB962C8B-B14F-4D97-AF65-F5344CB8AC3E}">
        <p14:creationId xmlns:p14="http://schemas.microsoft.com/office/powerpoint/2010/main" val="832801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Help </a:t>
            </a: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u="sng" dirty="0">
                <a:latin typeface="Corbel" panose="020B0503020204020204" pitchFamily="34" charset="0"/>
              </a:rPr>
              <a:t>m</a:t>
            </a:r>
            <a:r>
              <a:rPr lang="en-US" b="0" i="0" u="sng" dirty="0">
                <a:effectLst/>
                <a:latin typeface="Corbel" panose="020B0503020204020204" pitchFamily="34" charset="0"/>
              </a:rPr>
              <a:t>an pages  (manual pages)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Linux includes a built-in manual for nearly all commands, so these should be your go-to reference.</a:t>
            </a:r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b="1" i="0" dirty="0">
              <a:effectLst/>
              <a:latin typeface="Lucida Console" panose="020B0609040504020204" pitchFamily="49" charset="0"/>
            </a:endParaRPr>
          </a:p>
          <a:p>
            <a:pPr lvl="1"/>
            <a:r>
              <a:rPr lang="en-US" b="1" i="0" dirty="0">
                <a:effectLst/>
                <a:latin typeface="Lucida Console" panose="020B0609040504020204" pitchFamily="49" charset="0"/>
              </a:rPr>
              <a:t>man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format and display manual pages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A7B261-CCF1-83BE-695A-65670EA1C0E1}"/>
              </a:ext>
            </a:extLst>
          </p:cNvPr>
          <p:cNvSpPr txBox="1"/>
          <p:nvPr/>
        </p:nvSpPr>
        <p:spPr>
          <a:xfrm>
            <a:off x="1029945" y="3294111"/>
            <a:ext cx="544530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NAME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 – a one-line description of what it does.</a:t>
            </a:r>
          </a:p>
          <a:p>
            <a:pPr algn="l">
              <a:buFont typeface="+mj-lt"/>
              <a:buAutoNum type="arabicPeriod"/>
            </a:pPr>
            <a:endParaRPr lang="en-US" sz="1400" b="0" i="0" dirty="0">
              <a:solidFill>
                <a:srgbClr val="222222"/>
              </a:solidFill>
              <a:effectLst/>
              <a:latin typeface="Corbel" panose="020B050302020402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SYNOPSIS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 – basic syntax for the command line.</a:t>
            </a:r>
          </a:p>
          <a:p>
            <a:pPr algn="l">
              <a:buFont typeface="+mj-lt"/>
              <a:buAutoNum type="arabicPeriod"/>
            </a:pPr>
            <a:endParaRPr lang="en-US" sz="1400" b="0" i="0" dirty="0">
              <a:solidFill>
                <a:srgbClr val="222222"/>
              </a:solidFill>
              <a:effectLst/>
              <a:latin typeface="Corbel" panose="020B050302020402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DESCRIPTION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 – describes the program's functionalities.</a:t>
            </a:r>
          </a:p>
          <a:p>
            <a:pPr algn="l">
              <a:buFont typeface="+mj-lt"/>
              <a:buAutoNum type="arabicPeriod"/>
            </a:pPr>
            <a:endParaRPr lang="en-US" sz="1400" b="0" i="0" dirty="0">
              <a:solidFill>
                <a:srgbClr val="222222"/>
              </a:solidFill>
              <a:effectLst/>
              <a:latin typeface="Corbel" panose="020B050302020402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OPTIONS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 – lists command line options that are available for this program.</a:t>
            </a:r>
          </a:p>
          <a:p>
            <a:pPr algn="l">
              <a:buFont typeface="+mj-lt"/>
              <a:buAutoNum type="arabicPeriod"/>
            </a:pPr>
            <a:endParaRPr lang="en-US" sz="1400" b="0" i="0" dirty="0">
              <a:solidFill>
                <a:srgbClr val="222222"/>
              </a:solidFill>
              <a:effectLst/>
              <a:latin typeface="Corbel" panose="020B050302020402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EXAMPLES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 – examples of some of the options available</a:t>
            </a:r>
          </a:p>
          <a:p>
            <a:pPr algn="l">
              <a:buFont typeface="+mj-lt"/>
              <a:buAutoNum type="arabicPeriod"/>
            </a:pPr>
            <a:endParaRPr lang="en-US" sz="1400" b="0" i="0" dirty="0">
              <a:solidFill>
                <a:srgbClr val="222222"/>
              </a:solidFill>
              <a:effectLst/>
              <a:latin typeface="Corbel" panose="020B050302020402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SEE ALSO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 – list of related commands.</a:t>
            </a:r>
          </a:p>
        </p:txBody>
      </p:sp>
    </p:spTree>
    <p:extLst>
      <p:ext uri="{BB962C8B-B14F-4D97-AF65-F5344CB8AC3E}">
        <p14:creationId xmlns:p14="http://schemas.microsoft.com/office/powerpoint/2010/main" val="2785567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"/>
          <p:cNvSpPr txBox="1">
            <a:spLocks noGrp="1"/>
          </p:cNvSpPr>
          <p:nvPr>
            <p:ph type="title"/>
          </p:nvPr>
        </p:nvSpPr>
        <p:spPr>
          <a:xfrm>
            <a:off x="609600" y="207119"/>
            <a:ext cx="10972800" cy="6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12C3D"/>
                </a:solidFill>
                <a:latin typeface="Century Gothic" panose="020B0502020202020204" pitchFamily="34" charset="0"/>
              </a:rPr>
              <a:t>Objectives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292" name="Google Shape;292;p2"/>
          <p:cNvSpPr txBox="1">
            <a:spLocks noGrp="1"/>
          </p:cNvSpPr>
          <p:nvPr>
            <p:ph type="body" idx="1"/>
          </p:nvPr>
        </p:nvSpPr>
        <p:spPr>
          <a:xfrm>
            <a:off x="609600" y="1601788"/>
            <a:ext cx="109728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What is UNIX</a:t>
            </a:r>
          </a:p>
          <a:p>
            <a:pPr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Basic UNIX commands</a:t>
            </a:r>
          </a:p>
          <a:p>
            <a:pPr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Redirection/Pipes</a:t>
            </a:r>
          </a:p>
          <a:p>
            <a:pPr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File system security/permissions</a:t>
            </a:r>
          </a:p>
          <a:p>
            <a:pPr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Other useful UNIX commands</a:t>
            </a:r>
            <a:endParaRPr lang="en-US" sz="2400" dirty="0"/>
          </a:p>
          <a:p>
            <a:pPr marL="51435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7244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Listing files and directories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l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s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lists the contents of your current working directory.</a:t>
            </a:r>
          </a:p>
          <a:p>
            <a:pPr lvl="1"/>
            <a:r>
              <a:rPr lang="en-US" b="1" i="0" dirty="0">
                <a:effectLst/>
                <a:latin typeface="Lucida Console" panose="020B0609040504020204" pitchFamily="49" charset="0"/>
              </a:rPr>
              <a:t>ls -a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 	lists all the contents of your current working directory (including directories with a dot)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r>
              <a:rPr lang="en-US" b="0" i="0" dirty="0">
                <a:effectLst/>
                <a:latin typeface="Corbel" panose="020B0503020204020204" pitchFamily="34" charset="0"/>
              </a:rPr>
              <a:t>What does the command 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ls –lth </a:t>
            </a:r>
            <a:r>
              <a:rPr lang="en-US" b="0" i="0" dirty="0">
                <a:effectLst/>
                <a:latin typeface="Corbel" panose="020B0503020204020204" pitchFamily="34" charset="0"/>
              </a:rPr>
              <a:t>do?</a:t>
            </a:r>
          </a:p>
          <a:p>
            <a:pPr marL="800100" lvl="1" indent="-342900">
              <a:buAutoNum type="arabicPeriod"/>
            </a:pPr>
            <a:endParaRPr lang="en-US" b="0" i="0" dirty="0">
              <a:effectLst/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To list all the files in long format and show complete time information, which command can you use?</a:t>
            </a:r>
          </a:p>
          <a:p>
            <a:pPr marL="800100" lvl="1" indent="-342900">
              <a:buAutoNum type="arabicPeriod"/>
            </a:pPr>
            <a:endParaRPr lang="en-US" b="0" i="0" dirty="0">
              <a:effectLst/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r>
              <a:rPr lang="en-US" b="0" i="0" dirty="0">
                <a:effectLst/>
                <a:latin typeface="Corbel" panose="020B0503020204020204" pitchFamily="34" charset="0"/>
              </a:rPr>
              <a:t>To list all the files in a directory and output in a comma-separated format,</a:t>
            </a:r>
            <a:r>
              <a:rPr lang="en-US" dirty="0">
                <a:latin typeface="Corbel" panose="020B0503020204020204" pitchFamily="34" charset="0"/>
              </a:rPr>
              <a:t> which optional flag can you use?</a:t>
            </a:r>
          </a:p>
          <a:p>
            <a:pPr marL="800100" lvl="1" indent="-342900">
              <a:buAutoNum type="arabicPeriod"/>
            </a:pPr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1201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Making directories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i="0" dirty="0" err="1">
                <a:effectLst/>
                <a:latin typeface="Lucida Console" panose="020B0609040504020204" pitchFamily="49" charset="0"/>
              </a:rPr>
              <a:t>mkdir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make a directory.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r>
              <a:rPr lang="en-US" b="0" i="0" dirty="0">
                <a:effectLst/>
                <a:latin typeface="Corbel" panose="020B0503020204020204" pitchFamily="34" charset="0"/>
              </a:rPr>
              <a:t>Make a directory in your 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home</a:t>
            </a:r>
            <a:r>
              <a:rPr lang="en-US" b="0" i="0" dirty="0">
                <a:effectLst/>
                <a:latin typeface="Andale Mono" panose="020B0509000000000004" pitchFamily="49" charset="0"/>
              </a:rPr>
              <a:t> </a:t>
            </a:r>
            <a:r>
              <a:rPr lang="en-US" b="0" i="0" dirty="0">
                <a:effectLst/>
                <a:latin typeface="Corbel" panose="020B0503020204020204" pitchFamily="34" charset="0"/>
              </a:rPr>
              <a:t>directory and name it</a:t>
            </a:r>
            <a:r>
              <a:rPr lang="en-US" dirty="0">
                <a:latin typeface="Corbel" panose="020B0503020204020204" pitchFamily="34" charset="0"/>
              </a:rPr>
              <a:t> </a:t>
            </a:r>
            <a:r>
              <a:rPr lang="en-US" b="1" dirty="0">
                <a:latin typeface="Lucida Console" panose="020B0609040504020204" pitchFamily="49" charset="0"/>
              </a:rPr>
              <a:t>lectures</a:t>
            </a:r>
          </a:p>
          <a:p>
            <a:pPr marL="800100" lvl="1" indent="-342900">
              <a:buAutoNum type="arabicPeriod"/>
            </a:pPr>
            <a:endParaRPr lang="en-US" b="1" dirty="0">
              <a:latin typeface="Lucida Console" panose="020B0609040504020204" pitchFamily="49" charset="0"/>
            </a:endParaRPr>
          </a:p>
          <a:p>
            <a:pPr marL="800100" lvl="1" indent="-342900"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In </a:t>
            </a:r>
            <a:r>
              <a:rPr lang="en-US" dirty="0">
                <a:latin typeface="Lucida Console" panose="020B0609040504020204" pitchFamily="49" charset="0"/>
              </a:rPr>
              <a:t>lectures</a:t>
            </a:r>
            <a:r>
              <a:rPr lang="en-US" dirty="0">
                <a:latin typeface="Corbel" panose="020B0503020204020204" pitchFamily="34" charset="0"/>
              </a:rPr>
              <a:t> directory make additional sub-directories, </a:t>
            </a:r>
            <a:r>
              <a:rPr lang="en-US" b="1" dirty="0" err="1">
                <a:latin typeface="Lucida Console" panose="020B0609040504020204" pitchFamily="49" charset="0"/>
              </a:rPr>
              <a:t>unix</a:t>
            </a:r>
            <a:r>
              <a:rPr lang="en-US" b="1" dirty="0">
                <a:latin typeface="Lucida Console" panose="020B0609040504020204" pitchFamily="49" charset="0"/>
              </a:rPr>
              <a:t>-stuff</a:t>
            </a:r>
            <a:r>
              <a:rPr lang="en-US" dirty="0">
                <a:latin typeface="Corbel" panose="020B0503020204020204" pitchFamily="34" charset="0"/>
              </a:rPr>
              <a:t> and </a:t>
            </a:r>
            <a:r>
              <a:rPr lang="en-US" b="1" dirty="0">
                <a:latin typeface="Lucida Console" panose="020B0609040504020204" pitchFamily="49" charset="0"/>
              </a:rPr>
              <a:t>shell-scripting</a:t>
            </a:r>
          </a:p>
          <a:p>
            <a:pPr marL="800100" lvl="1" indent="-342900">
              <a:buAutoNum type="arabicPeriod"/>
            </a:pPr>
            <a:endParaRPr lang="en-US" b="1" dirty="0">
              <a:latin typeface="Lucida Console" panose="020B0609040504020204" pitchFamily="49" charset="0"/>
            </a:endParaRPr>
          </a:p>
          <a:p>
            <a:pPr marL="800100" lvl="1" indent="-342900"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Make another directory in your </a:t>
            </a:r>
            <a:r>
              <a:rPr lang="en-US" b="1" dirty="0">
                <a:latin typeface="Lucida Console" panose="020B0609040504020204" pitchFamily="49" charset="0"/>
              </a:rPr>
              <a:t>home</a:t>
            </a:r>
            <a:r>
              <a:rPr lang="en-US" dirty="0">
                <a:latin typeface="Corbel" panose="020B0503020204020204" pitchFamily="34" charset="0"/>
              </a:rPr>
              <a:t> directory and name it </a:t>
            </a:r>
            <a:r>
              <a:rPr lang="en-US" b="1" dirty="0">
                <a:latin typeface="Lucida Console" panose="020B0609040504020204" pitchFamily="49" charset="0"/>
              </a:rPr>
              <a:t>assignments</a:t>
            </a: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7181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Changing directory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cd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</a:t>
            </a:r>
            <a:r>
              <a:rPr lang="en-US" dirty="0">
                <a:latin typeface="Corbel" panose="020B0503020204020204" pitchFamily="34" charset="0"/>
              </a:rPr>
              <a:t>change directory</a:t>
            </a:r>
            <a:r>
              <a:rPr lang="en-US" b="0" i="0" dirty="0">
                <a:effectLst/>
                <a:latin typeface="Corbel" panose="020B0503020204020204" pitchFamily="34" charset="0"/>
              </a:rPr>
              <a:t>.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r>
              <a:rPr lang="en-US" b="0" i="0" dirty="0">
                <a:effectLst/>
                <a:latin typeface="Corbel" panose="020B0503020204020204" pitchFamily="34" charset="0"/>
              </a:rPr>
              <a:t>Change directory to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unix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-stuff</a:t>
            </a:r>
            <a:r>
              <a:rPr lang="en-US" b="0" i="0" dirty="0">
                <a:effectLst/>
                <a:latin typeface="Corbel" panose="020B0503020204020204" pitchFamily="34" charset="0"/>
              </a:rPr>
              <a:t> and list all the contents of the directory</a:t>
            </a:r>
          </a:p>
          <a:p>
            <a:pPr marL="800100" lvl="1" indent="-342900">
              <a:buAutoNum type="arabicPeriod"/>
            </a:pPr>
            <a:endParaRPr lang="en-US" dirty="0"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endParaRPr lang="en-US" b="1" dirty="0">
              <a:latin typeface="Corbel" panose="020B0503020204020204" pitchFamily="34" charset="0"/>
            </a:endParaRPr>
          </a:p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Current directory</a:t>
            </a:r>
          </a:p>
          <a:p>
            <a:pPr lvl="1"/>
            <a:endParaRPr lang="en-US" b="1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cd	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.</a:t>
            </a:r>
            <a:r>
              <a:rPr lang="en-US" b="0" i="0" dirty="0">
                <a:effectLst/>
                <a:latin typeface="Corbel" panose="020B0503020204020204" pitchFamily="34" charset="0"/>
              </a:rPr>
              <a:t>			</a:t>
            </a: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u="sng" dirty="0">
                <a:latin typeface="Corbel" panose="020B0503020204020204" pitchFamily="34" charset="0"/>
              </a:rPr>
              <a:t>Parent</a:t>
            </a:r>
            <a:r>
              <a:rPr lang="en-US" b="0" i="0" u="sng" dirty="0">
                <a:effectLst/>
                <a:latin typeface="Corbel" panose="020B0503020204020204" pitchFamily="34" charset="0"/>
              </a:rPr>
              <a:t> directory</a:t>
            </a:r>
          </a:p>
          <a:p>
            <a:pPr lvl="1"/>
            <a:endParaRPr lang="en-US" b="1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cd	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..</a:t>
            </a:r>
            <a:r>
              <a:rPr lang="en-US" b="0" i="0" dirty="0">
                <a:effectLst/>
                <a:latin typeface="Corbel" panose="020B0503020204020204" pitchFamily="34" charset="0"/>
              </a:rPr>
              <a:t>			</a:t>
            </a: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1" i="0" dirty="0">
              <a:effectLst/>
              <a:latin typeface="Lucida Console" panose="020B0609040504020204" pitchFamily="49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T</a:t>
            </a:r>
            <a:r>
              <a:rPr lang="en-US" b="0" i="0" dirty="0">
                <a:effectLst/>
                <a:latin typeface="Corbel" panose="020B0503020204020204" pitchFamily="34" charset="0"/>
              </a:rPr>
              <a:t>yping</a:t>
            </a:r>
            <a:r>
              <a:rPr lang="en-US" b="0" i="0" dirty="0">
                <a:effectLst/>
                <a:latin typeface="Verdana" panose="020B0604030504040204" pitchFamily="34" charset="0"/>
              </a:rPr>
              <a:t> 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cd</a:t>
            </a:r>
            <a:r>
              <a:rPr lang="en-US" b="0" i="0" dirty="0">
                <a:effectLst/>
                <a:latin typeface="Verdana" panose="020B0604030504040204" pitchFamily="34" charset="0"/>
              </a:rPr>
              <a:t> </a:t>
            </a:r>
            <a:r>
              <a:rPr lang="en-US" b="0" i="0" dirty="0">
                <a:effectLst/>
                <a:latin typeface="Corbel" panose="020B0503020204020204" pitchFamily="34" charset="0"/>
              </a:rPr>
              <a:t>with no argument always returns you to your</a:t>
            </a:r>
            <a:r>
              <a:rPr lang="en-US" b="0" i="0" dirty="0">
                <a:effectLst/>
                <a:latin typeface="Verdana" panose="020B0604030504040204" pitchFamily="34" charset="0"/>
              </a:rPr>
              <a:t> </a:t>
            </a:r>
            <a:r>
              <a:rPr lang="en-US" b="0" i="0" dirty="0">
                <a:effectLst/>
                <a:latin typeface="Lucida Console" panose="020B0609040504020204" pitchFamily="49" charset="0"/>
              </a:rPr>
              <a:t>home</a:t>
            </a:r>
            <a:r>
              <a:rPr lang="en-US" b="0" i="0" dirty="0">
                <a:effectLst/>
                <a:latin typeface="Verdana" panose="020B0604030504040204" pitchFamily="34" charset="0"/>
              </a:rPr>
              <a:t> </a:t>
            </a:r>
            <a:r>
              <a:rPr lang="en-US" b="0" i="0" dirty="0">
                <a:effectLst/>
                <a:latin typeface="Corbel" panose="020B0503020204020204" pitchFamily="34" charset="0"/>
              </a:rPr>
              <a:t>directory.</a:t>
            </a:r>
            <a:endParaRPr lang="en-US" b="1" i="0" dirty="0">
              <a:effectLst/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8296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Copying files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cp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</a:t>
            </a:r>
            <a:r>
              <a:rPr lang="en-US" dirty="0">
                <a:latin typeface="Corbel" panose="020B0503020204020204" pitchFamily="34" charset="0"/>
              </a:rPr>
              <a:t>copy files</a:t>
            </a:r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Typical command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p file</a:t>
            </a:r>
            <a:r>
              <a:rPr lang="en-US" b="1" dirty="0">
                <a:latin typeface="Lucida Console" panose="020B0609040504020204" pitchFamily="49" charset="0"/>
              </a:rPr>
              <a:t>1.txt file2.txt</a:t>
            </a:r>
            <a:r>
              <a:rPr lang="en-US" b="0" i="0" dirty="0">
                <a:effectLst/>
                <a:latin typeface="Corbel" panose="020B0503020204020204" pitchFamily="34" charset="0"/>
              </a:rPr>
              <a:t>		</a:t>
            </a:r>
            <a:r>
              <a:rPr lang="en-US" dirty="0">
                <a:latin typeface="Corbel" panose="020B0503020204020204" pitchFamily="34" charset="0"/>
              </a:rPr>
              <a:t>copy file1.txt in the current working directory and name it file2.txt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Copy the </a:t>
            </a:r>
            <a:r>
              <a:rPr lang="en-US" b="1" dirty="0" err="1">
                <a:latin typeface="Lucida Console" panose="020B0609040504020204" pitchFamily="49" charset="0"/>
              </a:rPr>
              <a:t>science.txt</a:t>
            </a:r>
            <a:r>
              <a:rPr lang="en-US" b="1" dirty="0"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Corbel" panose="020B0503020204020204" pitchFamily="34" charset="0"/>
              </a:rPr>
              <a:t>file to the </a:t>
            </a:r>
            <a:r>
              <a:rPr lang="en-US" b="1" dirty="0">
                <a:latin typeface="Lucida Console" panose="020B0609040504020204" pitchFamily="49" charset="0"/>
              </a:rPr>
              <a:t>assignments</a:t>
            </a:r>
            <a:r>
              <a:rPr lang="en-US" dirty="0">
                <a:latin typeface="Corbel" panose="020B0503020204020204" pitchFamily="34" charset="0"/>
              </a:rPr>
              <a:t> directory.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Assuming you have a file named </a:t>
            </a:r>
            <a:r>
              <a:rPr lang="en-US" b="1" dirty="0">
                <a:latin typeface="Lucida Console" panose="020B0609040504020204" pitchFamily="49" charset="0"/>
              </a:rPr>
              <a:t>file1.txt </a:t>
            </a:r>
            <a:r>
              <a:rPr lang="en-US" dirty="0">
                <a:latin typeface="Corbel" panose="020B0503020204020204" pitchFamily="34" charset="0"/>
              </a:rPr>
              <a:t>in the current working directory, what does the command </a:t>
            </a:r>
            <a:r>
              <a:rPr lang="en-US" b="1" dirty="0">
                <a:latin typeface="Lucida Console" panose="020B0609040504020204" pitchFamily="49" charset="0"/>
              </a:rPr>
              <a:t>cp file1.txt . </a:t>
            </a:r>
            <a:r>
              <a:rPr lang="en-US" dirty="0">
                <a:latin typeface="Corbel" panose="020B0503020204020204" pitchFamily="34" charset="0"/>
              </a:rPr>
              <a:t>do?</a:t>
            </a:r>
          </a:p>
          <a:p>
            <a:pPr marL="800100" lvl="1" indent="-342900">
              <a:buAutoNum type="arabicPeriod"/>
            </a:pPr>
            <a:endParaRPr lang="en-US" dirty="0"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Copy the </a:t>
            </a:r>
            <a:r>
              <a:rPr lang="en-US" b="1" dirty="0">
                <a:latin typeface="Lucida Console" panose="020B0609040504020204" pitchFamily="49" charset="0"/>
              </a:rPr>
              <a:t>lectures</a:t>
            </a:r>
            <a:r>
              <a:rPr lang="en-US" dirty="0">
                <a:latin typeface="Corbel" panose="020B0503020204020204" pitchFamily="34" charset="0"/>
              </a:rPr>
              <a:t> directory into </a:t>
            </a:r>
            <a:r>
              <a:rPr lang="en-US" b="1" dirty="0">
                <a:latin typeface="Lucida Console" panose="020B0609040504020204" pitchFamily="49" charset="0"/>
              </a:rPr>
              <a:t>assignments</a:t>
            </a:r>
            <a:r>
              <a:rPr lang="en-US" dirty="0">
                <a:latin typeface="Corbel" panose="020B0503020204020204" pitchFamily="34" charset="0"/>
              </a:rPr>
              <a:t> directory</a:t>
            </a:r>
          </a:p>
          <a:p>
            <a:pPr marL="800100" lvl="1" indent="-342900">
              <a:buAutoNum type="arabicPeriod"/>
            </a:pPr>
            <a:endParaRPr lang="en-US" dirty="0">
              <a:latin typeface="Corbel" panose="020B0503020204020204" pitchFamily="34" charset="0"/>
            </a:endParaRPr>
          </a:p>
          <a:p>
            <a:pPr marL="800100" lvl="1" indent="-342900"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Copy only the contents of </a:t>
            </a:r>
            <a:r>
              <a:rPr lang="en-US" b="1" dirty="0">
                <a:latin typeface="Lucida Console" panose="020B0609040504020204" pitchFamily="49" charset="0"/>
              </a:rPr>
              <a:t>assignments</a:t>
            </a:r>
            <a:r>
              <a:rPr lang="en-US" dirty="0">
                <a:latin typeface="Corbel" panose="020B0503020204020204" pitchFamily="34" charset="0"/>
              </a:rPr>
              <a:t> directory into </a:t>
            </a:r>
            <a:r>
              <a:rPr lang="en-US" b="1" dirty="0">
                <a:latin typeface="Lucida Console" panose="020B0609040504020204" pitchFamily="49" charset="0"/>
              </a:rPr>
              <a:t>lectures</a:t>
            </a:r>
            <a:r>
              <a:rPr lang="en-US" dirty="0">
                <a:latin typeface="Corbel" panose="020B0503020204020204" pitchFamily="34" charset="0"/>
              </a:rPr>
              <a:t> directory 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3098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Moving files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mv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move or rename</a:t>
            </a:r>
            <a:r>
              <a:rPr lang="en-US" dirty="0">
                <a:latin typeface="Corbel" panose="020B0503020204020204" pitchFamily="34" charset="0"/>
              </a:rPr>
              <a:t> files</a:t>
            </a:r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Typical command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i="0" dirty="0">
                <a:effectLst/>
                <a:latin typeface="Lucida Console" panose="020B0609040504020204" pitchFamily="49" charset="0"/>
              </a:rPr>
              <a:t>mv source </a:t>
            </a:r>
            <a:r>
              <a:rPr lang="en-US" b="1" dirty="0">
                <a:latin typeface="Lucida Console" panose="020B0609040504020204" pitchFamily="49" charset="0"/>
              </a:rPr>
              <a:t>target</a:t>
            </a:r>
            <a:r>
              <a:rPr lang="en-US" b="0" i="0" dirty="0">
                <a:effectLst/>
                <a:latin typeface="Corbel" panose="020B0503020204020204" pitchFamily="34" charset="0"/>
              </a:rPr>
              <a:t>	</a:t>
            </a:r>
            <a:r>
              <a:rPr lang="en-US" dirty="0">
                <a:latin typeface="Corbel" panose="020B0503020204020204" pitchFamily="34" charset="0"/>
              </a:rPr>
              <a:t>		rename </a:t>
            </a:r>
          </a:p>
          <a:p>
            <a:pPr lvl="1"/>
            <a:r>
              <a:rPr lang="en-US" b="1" i="0" dirty="0">
                <a:effectLst/>
                <a:latin typeface="Lucida Console" panose="020B0609040504020204" pitchFamily="49" charset="0"/>
              </a:rPr>
              <a:t>mv source directory</a:t>
            </a:r>
            <a:r>
              <a:rPr lang="en-US" b="0" i="0" dirty="0">
                <a:effectLst/>
                <a:latin typeface="Corbel" panose="020B0503020204020204" pitchFamily="34" charset="0"/>
              </a:rPr>
              <a:t>	</a:t>
            </a:r>
            <a:r>
              <a:rPr lang="en-US" dirty="0">
                <a:latin typeface="Corbel" panose="020B0503020204020204" pitchFamily="34" charset="0"/>
              </a:rPr>
              <a:t>	move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u="sng" dirty="0">
                <a:latin typeface="Corbel" panose="020B0503020204020204" pitchFamily="34" charset="0"/>
              </a:rPr>
              <a:t>Exercise</a:t>
            </a:r>
          </a:p>
          <a:p>
            <a:pPr lvl="1"/>
            <a:endParaRPr lang="en-US" u="sng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In your </a:t>
            </a:r>
            <a:r>
              <a:rPr lang="en-US" b="1" dirty="0">
                <a:latin typeface="Lucida Console" panose="020B0609040504020204" pitchFamily="49" charset="0"/>
              </a:rPr>
              <a:t>home</a:t>
            </a:r>
            <a:r>
              <a:rPr lang="en-US" dirty="0">
                <a:latin typeface="Corbel" panose="020B0503020204020204" pitchFamily="34" charset="0"/>
              </a:rPr>
              <a:t> directory, make a directory named </a:t>
            </a:r>
            <a:r>
              <a:rPr lang="en-US" b="1" dirty="0">
                <a:latin typeface="Lucida Console" panose="020B0609040504020204" pitchFamily="49" charset="0"/>
              </a:rPr>
              <a:t>backups</a:t>
            </a:r>
            <a:r>
              <a:rPr lang="en-US" dirty="0">
                <a:latin typeface="Corbel" panose="020B0503020204020204" pitchFamily="34" charset="0"/>
              </a:rPr>
              <a:t> and move the </a:t>
            </a:r>
            <a:r>
              <a:rPr lang="en-US" b="1" dirty="0" err="1">
                <a:latin typeface="Lucida Console" panose="020B0609040504020204" pitchFamily="49" charset="0"/>
              </a:rPr>
              <a:t>science.txt</a:t>
            </a:r>
            <a:r>
              <a:rPr lang="en-US" b="1" dirty="0"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Corbel" panose="020B0503020204020204" pitchFamily="34" charset="0"/>
              </a:rPr>
              <a:t>file from </a:t>
            </a:r>
            <a:r>
              <a:rPr lang="en-US" b="1" dirty="0">
                <a:latin typeface="Lucida Console" panose="020B0609040504020204" pitchFamily="49" charset="0"/>
              </a:rPr>
              <a:t>assignments </a:t>
            </a:r>
            <a:r>
              <a:rPr lang="en-US" dirty="0">
                <a:latin typeface="Corbel" panose="020B0503020204020204" pitchFamily="34" charset="0"/>
              </a:rPr>
              <a:t>to the </a:t>
            </a:r>
            <a:r>
              <a:rPr lang="en-US" b="1" dirty="0">
                <a:latin typeface="Lucida Console" panose="020B0609040504020204" pitchFamily="49" charset="0"/>
              </a:rPr>
              <a:t>backups</a:t>
            </a:r>
            <a:r>
              <a:rPr lang="en-US" dirty="0">
                <a:latin typeface="Corbel" panose="020B0503020204020204" pitchFamily="34" charset="0"/>
              </a:rPr>
              <a:t> directory.</a:t>
            </a: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8605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Clearing the terminal screen 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clear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clear the terminal screen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Display content of a file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cat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	concatenate and print files</a:t>
            </a:r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less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display contents of a text file on terminal screen one page at a time</a:t>
            </a: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more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display contents of a text file on terminal screen one page at a time</a:t>
            </a: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head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display first lines of a file</a:t>
            </a:r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tail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display last lines of a file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u="sng" dirty="0">
                <a:latin typeface="Corbel" panose="020B0503020204020204" pitchFamily="34" charset="0"/>
              </a:rPr>
              <a:t>Exercise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Display all the contents of the </a:t>
            </a:r>
            <a:r>
              <a:rPr lang="en-US" b="1" dirty="0" err="1">
                <a:latin typeface="Lucida Console" panose="020B0609040504020204" pitchFamily="49" charset="0"/>
              </a:rPr>
              <a:t>science.txt</a:t>
            </a:r>
            <a:r>
              <a:rPr lang="en-US" dirty="0">
                <a:latin typeface="Corbel" panose="020B0503020204020204" pitchFamily="34" charset="0"/>
              </a:rPr>
              <a:t> file</a:t>
            </a:r>
          </a:p>
          <a:p>
            <a:pPr lvl="1"/>
            <a:r>
              <a:rPr lang="en-US" dirty="0">
                <a:latin typeface="Corbel" panose="020B0503020204020204" pitchFamily="34" charset="0"/>
              </a:rPr>
              <a:t>Display the last 5 lines in the </a:t>
            </a:r>
            <a:r>
              <a:rPr lang="en-US" b="1" dirty="0" err="1">
                <a:latin typeface="Lucida Console" panose="020B0609040504020204" pitchFamily="49" charset="0"/>
              </a:rPr>
              <a:t>science.txt</a:t>
            </a:r>
            <a:r>
              <a:rPr lang="en-US" dirty="0">
                <a:latin typeface="Corbel" panose="020B0503020204020204" pitchFamily="34" charset="0"/>
              </a:rPr>
              <a:t> file</a:t>
            </a:r>
          </a:p>
          <a:p>
            <a:pPr lvl="1"/>
            <a:r>
              <a:rPr lang="en-US" dirty="0">
                <a:latin typeface="Corbel" panose="020B0503020204020204" pitchFamily="34" charset="0"/>
              </a:rPr>
              <a:t>Display the first 5 lines in the </a:t>
            </a:r>
            <a:r>
              <a:rPr lang="en-US" b="1" dirty="0" err="1">
                <a:latin typeface="Lucida Console" panose="020B0609040504020204" pitchFamily="49" charset="0"/>
              </a:rPr>
              <a:t>science.txt</a:t>
            </a:r>
            <a:r>
              <a:rPr lang="en-US" dirty="0">
                <a:latin typeface="Corbel" panose="020B0503020204020204" pitchFamily="34" charset="0"/>
              </a:rPr>
              <a:t> file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77717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Searching the contents of a file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less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display contents of a text file on terminal screen one page at a time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To search for a word in a text file, we can use the </a:t>
            </a:r>
            <a:r>
              <a:rPr lang="en-US" b="1" dirty="0">
                <a:latin typeface="Lucida Console" panose="020B0609040504020204" pitchFamily="49" charset="0"/>
              </a:rPr>
              <a:t>less</a:t>
            </a:r>
            <a:r>
              <a:rPr lang="en-US" dirty="0">
                <a:latin typeface="Corbel" panose="020B0503020204020204" pitchFamily="34" charset="0"/>
              </a:rPr>
              <a:t> command followed by the forward slash </a:t>
            </a:r>
            <a:r>
              <a:rPr lang="en-US" b="1" dirty="0">
                <a:latin typeface="Lucida Console" panose="020B0609040504020204" pitchFamily="49" charset="0"/>
              </a:rPr>
              <a:t>(/)</a:t>
            </a:r>
            <a:r>
              <a:rPr lang="en-US" dirty="0">
                <a:latin typeface="Corbel" panose="020B0503020204020204" pitchFamily="34" charset="0"/>
              </a:rPr>
              <a:t> and type the word to search. This will highlight all the occurrences of the word. </a:t>
            </a:r>
            <a:r>
              <a:rPr lang="en-US" b="0" i="0" dirty="0">
                <a:effectLst/>
                <a:latin typeface="Corbel" panose="020B0503020204020204" pitchFamily="34" charset="0"/>
              </a:rPr>
              <a:t>Type [</a:t>
            </a:r>
            <a:r>
              <a:rPr lang="en-US" b="1" i="0" dirty="0">
                <a:effectLst/>
                <a:latin typeface="Corbel" panose="020B0503020204020204" pitchFamily="34" charset="0"/>
              </a:rPr>
              <a:t>n</a:t>
            </a:r>
            <a:r>
              <a:rPr lang="en-US" b="0" i="0" dirty="0">
                <a:effectLst/>
                <a:latin typeface="Corbel" panose="020B0503020204020204" pitchFamily="34" charset="0"/>
              </a:rPr>
              <a:t>] to search for the next occurrence of the word.</a:t>
            </a:r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u="sng" dirty="0">
                <a:latin typeface="Corbel" panose="020B0503020204020204" pitchFamily="34" charset="0"/>
              </a:rPr>
              <a:t>Exercise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Search for all the occurrences of the word </a:t>
            </a:r>
            <a:r>
              <a:rPr lang="en-US" b="1" dirty="0">
                <a:latin typeface="Corbel" panose="020B0503020204020204" pitchFamily="34" charset="0"/>
              </a:rPr>
              <a:t>science</a:t>
            </a:r>
            <a:r>
              <a:rPr lang="en-US" dirty="0">
                <a:latin typeface="Corbel" panose="020B0503020204020204" pitchFamily="34" charset="0"/>
              </a:rPr>
              <a:t> in the </a:t>
            </a:r>
            <a:r>
              <a:rPr lang="en-US" b="1" dirty="0" err="1">
                <a:latin typeface="Lucida Console" panose="020B0609040504020204" pitchFamily="49" charset="0"/>
              </a:rPr>
              <a:t>science.txt</a:t>
            </a:r>
            <a:r>
              <a:rPr lang="en-US" dirty="0">
                <a:latin typeface="Corbel" panose="020B0503020204020204" pitchFamily="34" charset="0"/>
              </a:rPr>
              <a:t> file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61273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Searching the contents of a file with </a:t>
            </a:r>
            <a:r>
              <a:rPr lang="en-US" b="0" i="0" u="sng" dirty="0">
                <a:effectLst/>
                <a:latin typeface="Lucida Console" panose="020B0609040504020204" pitchFamily="49" charset="0"/>
              </a:rPr>
              <a:t>grep </a:t>
            </a:r>
            <a:r>
              <a:rPr lang="en-US" b="0" i="0" u="sng" dirty="0">
                <a:effectLst/>
                <a:latin typeface="Corbel" panose="020B0503020204020204" pitchFamily="34" charset="0"/>
              </a:rPr>
              <a:t>(global regular expression print)</a:t>
            </a:r>
            <a:endParaRPr lang="en-US" b="0" i="0" u="sng" dirty="0">
              <a:effectLst/>
              <a:latin typeface="Lucida Console" panose="020B0609040504020204" pitchFamily="49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grep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searching and matching patterns in a file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grep</a:t>
            </a:r>
            <a:r>
              <a:rPr lang="en-US" dirty="0">
                <a:latin typeface="Corbel" panose="020B0503020204020204" pitchFamily="34" charset="0"/>
              </a:rPr>
              <a:t> is case sensitive. You can ignore this feature by using the flag </a:t>
            </a:r>
            <a:r>
              <a:rPr lang="en-US" dirty="0">
                <a:latin typeface="Lucida Console" panose="020B0609040504020204" pitchFamily="49" charset="0"/>
              </a:rPr>
              <a:t>–</a:t>
            </a:r>
            <a:r>
              <a:rPr lang="en-US" dirty="0" err="1">
                <a:latin typeface="Lucida Console" panose="020B0609040504020204" pitchFamily="49" charset="0"/>
              </a:rPr>
              <a:t>i</a:t>
            </a:r>
            <a:r>
              <a:rPr lang="en-US" dirty="0">
                <a:latin typeface="Lucida Console" panose="020B0609040504020204" pitchFamily="49" charset="0"/>
              </a:rPr>
              <a:t>, </a:t>
            </a:r>
            <a:r>
              <a:rPr lang="en-US" dirty="0">
                <a:latin typeface="Corbel" panose="020B0503020204020204" pitchFamily="34" charset="0"/>
              </a:rPr>
              <a:t>i.e </a:t>
            </a:r>
            <a:r>
              <a:rPr lang="en-US" dirty="0">
                <a:latin typeface="Lucida Console" panose="020B0609040504020204" pitchFamily="49" charset="0"/>
              </a:rPr>
              <a:t>grep –</a:t>
            </a:r>
            <a:r>
              <a:rPr lang="en-US" dirty="0" err="1">
                <a:latin typeface="Lucida Console" panose="020B0609040504020204" pitchFamily="49" charset="0"/>
              </a:rPr>
              <a:t>i</a:t>
            </a:r>
            <a:endParaRPr lang="en-US" dirty="0">
              <a:latin typeface="Lucida Console" panose="020B0609040504020204" pitchFamily="49" charset="0"/>
            </a:endParaRPr>
          </a:p>
          <a:p>
            <a:pPr lvl="1"/>
            <a:endParaRPr lang="en-US" dirty="0">
              <a:latin typeface="Lucida Console" panose="020B0609040504020204" pitchFamily="49" charset="0"/>
            </a:endParaRPr>
          </a:p>
          <a:p>
            <a:pPr lvl="1"/>
            <a:r>
              <a:rPr lang="en-US" u="sng" dirty="0">
                <a:latin typeface="Corbel" panose="020B0503020204020204" pitchFamily="34" charset="0"/>
              </a:rPr>
              <a:t>Exercise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grep science </a:t>
            </a:r>
            <a:r>
              <a:rPr lang="en-US" dirty="0" err="1">
                <a:latin typeface="Lucida Console" panose="020B0609040504020204" pitchFamily="49" charset="0"/>
              </a:rPr>
              <a:t>science.txt</a:t>
            </a:r>
            <a:endParaRPr lang="en-US" dirty="0">
              <a:latin typeface="Lucida Console" panose="020B0609040504020204" pitchFamily="49" charset="0"/>
            </a:endParaRPr>
          </a:p>
          <a:p>
            <a:pPr lvl="1"/>
            <a:endParaRPr lang="en-US" dirty="0">
              <a:latin typeface="Lucida Console" panose="020B0609040504020204" pitchFamily="49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Search for all occurrences of the word </a:t>
            </a:r>
            <a:r>
              <a:rPr lang="en-US" b="1" dirty="0">
                <a:latin typeface="Corbel" panose="020B0503020204020204" pitchFamily="34" charset="0"/>
              </a:rPr>
              <a:t>science</a:t>
            </a:r>
            <a:r>
              <a:rPr lang="en-US" dirty="0">
                <a:latin typeface="Corbel" panose="020B0503020204020204" pitchFamily="34" charset="0"/>
              </a:rPr>
              <a:t>, ignore case sensitivity.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Display lines that do not match the word </a:t>
            </a:r>
            <a:r>
              <a:rPr lang="en-US" b="1" dirty="0">
                <a:latin typeface="Corbel" panose="020B0503020204020204" pitchFamily="34" charset="0"/>
              </a:rPr>
              <a:t>science.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Print only the total count of the matched lines.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Display the line that match preceded by the line number.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83071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201231"/>
            <a:ext cx="1131115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Word and line counts</a:t>
            </a:r>
            <a:endParaRPr lang="en-US" b="0" i="0" u="sng" dirty="0">
              <a:effectLst/>
              <a:latin typeface="Lucida Console" panose="020B0609040504020204" pitchFamily="49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 err="1">
                <a:latin typeface="Lucida Console" panose="020B0609040504020204" pitchFamily="49" charset="0"/>
              </a:rPr>
              <a:t>wc</a:t>
            </a:r>
            <a:r>
              <a:rPr lang="en-US" b="1" dirty="0">
                <a:latin typeface="Lucida Console" panose="020B0609040504020204" pitchFamily="49" charset="0"/>
              </a:rPr>
              <a:t>	</a:t>
            </a:r>
            <a:r>
              <a:rPr lang="en-US" b="0" i="0" dirty="0">
                <a:effectLst/>
                <a:latin typeface="Corbel" panose="020B0503020204020204" pitchFamily="34" charset="0"/>
              </a:rPr>
              <a:t> 			word, line, character and byte count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Lucida Console" panose="020B0609040504020204" pitchFamily="49" charset="0"/>
            </a:endParaRPr>
          </a:p>
          <a:p>
            <a:pPr lvl="1"/>
            <a:r>
              <a:rPr lang="en-US" u="sng" dirty="0">
                <a:latin typeface="Corbel" panose="020B0503020204020204" pitchFamily="34" charset="0"/>
              </a:rPr>
              <a:t>Exercise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 err="1">
                <a:latin typeface="Lucida Console" panose="020B0609040504020204" pitchFamily="49" charset="0"/>
              </a:rPr>
              <a:t>wc</a:t>
            </a:r>
            <a:r>
              <a:rPr lang="en-US" dirty="0">
                <a:latin typeface="Lucida Console" panose="020B0609040504020204" pitchFamily="49" charset="0"/>
              </a:rPr>
              <a:t> </a:t>
            </a:r>
            <a:r>
              <a:rPr lang="en-US" dirty="0" err="1">
                <a:latin typeface="Lucida Console" panose="020B0609040504020204" pitchFamily="49" charset="0"/>
              </a:rPr>
              <a:t>science.txt</a:t>
            </a:r>
            <a:endParaRPr lang="en-US" dirty="0">
              <a:latin typeface="Lucida Console" panose="020B0609040504020204" pitchFamily="49" charset="0"/>
            </a:endParaRPr>
          </a:p>
          <a:p>
            <a:pPr lvl="1"/>
            <a:endParaRPr lang="en-US" dirty="0">
              <a:latin typeface="Lucida Console" panose="020B0609040504020204" pitchFamily="49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How many lines are in the </a:t>
            </a:r>
            <a:r>
              <a:rPr lang="en-US" dirty="0" err="1">
                <a:latin typeface="Lucida Console" panose="020B0609040504020204" pitchFamily="49" charset="0"/>
              </a:rPr>
              <a:t>science.txt</a:t>
            </a:r>
            <a:r>
              <a:rPr lang="en-US" dirty="0"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Corbel" panose="020B0503020204020204" pitchFamily="34" charset="0"/>
              </a:rPr>
              <a:t>file.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How many characters are in the </a:t>
            </a:r>
            <a:r>
              <a:rPr lang="en-US" dirty="0" err="1">
                <a:latin typeface="Lucida Console" panose="020B0609040504020204" pitchFamily="49" charset="0"/>
              </a:rPr>
              <a:t>science.txt</a:t>
            </a:r>
            <a:r>
              <a:rPr lang="en-US" dirty="0"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Corbel" panose="020B0503020204020204" pitchFamily="34" charset="0"/>
              </a:rPr>
              <a:t>file.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latin typeface="Corbel" panose="020B0503020204020204" pitchFamily="34" charset="0"/>
              </a:rPr>
              <a:t>What is the size of the </a:t>
            </a:r>
            <a:r>
              <a:rPr lang="en-US" dirty="0" err="1">
                <a:latin typeface="Lucida Console" panose="020B0609040504020204" pitchFamily="49" charset="0"/>
              </a:rPr>
              <a:t>science.txt</a:t>
            </a:r>
            <a:r>
              <a:rPr lang="en-US" dirty="0"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Corbel" panose="020B0503020204020204" pitchFamily="34" charset="0"/>
              </a:rPr>
              <a:t>file in bytes?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34841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114940"/>
            <a:ext cx="11311152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I/O and Redirection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Most processes in UNIX: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orbel" panose="020B0503020204020204" pitchFamily="34" charset="0"/>
              </a:rPr>
              <a:t>standard input (</a:t>
            </a:r>
            <a:r>
              <a:rPr lang="en-US" sz="1600" b="1" dirty="0">
                <a:latin typeface="Lucida Console" panose="020B0609040504020204" pitchFamily="49" charset="0"/>
              </a:rPr>
              <a:t>stdin</a:t>
            </a:r>
            <a:r>
              <a:rPr lang="en-US" sz="1600" dirty="0">
                <a:latin typeface="Corbel" panose="020B0503020204020204" pitchFamily="34" charset="0"/>
              </a:rPr>
              <a:t>): 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stream data going into a program. By default, this is input from the keyboard.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orbel" panose="020B0503020204020204" pitchFamily="34" charset="0"/>
              </a:rPr>
              <a:t>standard output  (</a:t>
            </a:r>
            <a:r>
              <a:rPr lang="en-US" sz="1600" b="1" dirty="0" err="1">
                <a:latin typeface="Lucida Console" panose="020B0609040504020204" pitchFamily="49" charset="0"/>
              </a:rPr>
              <a:t>stdout</a:t>
            </a:r>
            <a:r>
              <a:rPr lang="en-US" sz="1600" dirty="0">
                <a:latin typeface="Corbel" panose="020B0503020204020204" pitchFamily="34" charset="0"/>
              </a:rPr>
              <a:t>):</a:t>
            </a:r>
            <a:r>
              <a:rPr lang="en-US" sz="1600" b="1" dirty="0">
                <a:latin typeface="Corbel" panose="020B0503020204020204" pitchFamily="34" charset="0"/>
              </a:rPr>
              <a:t> 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output stream where data is written out by a program. By default, this output is sent to the screen.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orbel" panose="020B0503020204020204" pitchFamily="34" charset="0"/>
              </a:rPr>
              <a:t>standard error (</a:t>
            </a:r>
            <a:r>
              <a:rPr lang="en-US" sz="1600" b="1" dirty="0">
                <a:latin typeface="Lucida Console" panose="020B0609040504020204" pitchFamily="49" charset="0"/>
              </a:rPr>
              <a:t>stderr</a:t>
            </a:r>
            <a:r>
              <a:rPr lang="en-US" sz="1600" dirty="0">
                <a:latin typeface="Corbel" panose="020B0503020204020204" pitchFamily="34" charset="0"/>
              </a:rPr>
              <a:t>), 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another output stream (independent of </a:t>
            </a:r>
            <a:r>
              <a:rPr lang="en-US" sz="1600" b="0" i="0" dirty="0" err="1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stdout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) where programs output error messages. By default, error output is sent to the screen.</a:t>
            </a:r>
          </a:p>
          <a:p>
            <a:pPr lvl="2"/>
            <a:endParaRPr lang="en-US" sz="1600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sz="1600" dirty="0">
                <a:solidFill>
                  <a:srgbClr val="222222"/>
                </a:solidFill>
                <a:latin typeface="Corbel" panose="020B0503020204020204" pitchFamily="34" charset="0"/>
              </a:rPr>
              <a:t>The output of a process or program can be saved using the redirection operator </a:t>
            </a:r>
            <a:r>
              <a:rPr 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&gt;</a:t>
            </a:r>
            <a:r>
              <a:rPr lang="en-US" sz="1600" dirty="0">
                <a:solidFill>
                  <a:srgbClr val="222222"/>
                </a:solidFill>
                <a:latin typeface="Corbel" panose="020B0503020204020204" pitchFamily="34" charset="0"/>
              </a:rPr>
              <a:t>.</a:t>
            </a:r>
          </a:p>
          <a:p>
            <a:pPr lvl="1"/>
            <a:endParaRPr lang="en-US" sz="1600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sz="1600" dirty="0">
                <a:solidFill>
                  <a:srgbClr val="222222"/>
                </a:solidFill>
                <a:latin typeface="Corbel" panose="020B0503020204020204" pitchFamily="34" charset="0"/>
              </a:rPr>
              <a:t>For example, you can redirect the output of the command </a:t>
            </a:r>
            <a:r>
              <a:rPr lang="en-US" sz="1600" b="1" dirty="0">
                <a:solidFill>
                  <a:srgbClr val="222222"/>
                </a:solidFill>
                <a:latin typeface="Lucida Console" panose="020B0609040504020204" pitchFamily="49" charset="0"/>
              </a:rPr>
              <a:t>ls</a:t>
            </a:r>
            <a:r>
              <a:rPr lang="en-US" sz="1600" dirty="0">
                <a:solidFill>
                  <a:srgbClr val="222222"/>
                </a:solidFill>
                <a:latin typeface="Corbel" panose="020B0503020204020204" pitchFamily="34" charset="0"/>
              </a:rPr>
              <a:t> to a file by:</a:t>
            </a:r>
          </a:p>
          <a:p>
            <a:pPr lvl="1"/>
            <a:endParaRPr lang="en-US" sz="1600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sz="1600" b="1" dirty="0">
                <a:solidFill>
                  <a:srgbClr val="222222"/>
                </a:solidFill>
                <a:latin typeface="Lucida Console" panose="020B0609040504020204" pitchFamily="49" charset="0"/>
              </a:rPr>
              <a:t>ls –lth &gt; </a:t>
            </a:r>
            <a:r>
              <a:rPr lang="en-US" sz="1600" b="1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list_of_files.txt</a:t>
            </a:r>
            <a:endParaRPr lang="en-US" sz="1600" b="1" dirty="0">
              <a:solidFill>
                <a:srgbClr val="222222"/>
              </a:solidFill>
              <a:latin typeface="Lucida Console" panose="020B0609040504020204" pitchFamily="49" charset="0"/>
            </a:endParaRPr>
          </a:p>
          <a:p>
            <a:pPr lvl="1"/>
            <a:endParaRPr lang="en-US" sz="1600" b="1" dirty="0">
              <a:solidFill>
                <a:srgbClr val="222222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sz="1600" dirty="0">
                <a:solidFill>
                  <a:srgbClr val="222222"/>
                </a:solidFill>
                <a:latin typeface="Corbel" panose="020B0503020204020204" pitchFamily="34" charset="0"/>
              </a:rPr>
              <a:t>This will create a file called </a:t>
            </a:r>
            <a:r>
              <a:rPr lang="en-US" sz="1600" b="1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list_of_files.txt</a:t>
            </a:r>
            <a:r>
              <a:rPr lang="en-US" sz="1600" b="1" dirty="0">
                <a:solidFill>
                  <a:srgbClr val="222222"/>
                </a:solidFill>
                <a:latin typeface="Lucida Console" panose="020B0609040504020204" pitchFamily="49" charset="0"/>
              </a:rPr>
              <a:t> or overwrite </a:t>
            </a:r>
            <a:r>
              <a:rPr lang="en-US" sz="1600" dirty="0">
                <a:solidFill>
                  <a:srgbClr val="222222"/>
                </a:solidFill>
                <a:latin typeface="Corbel" panose="020B0503020204020204" pitchFamily="34" charset="0"/>
              </a:rPr>
              <a:t>it if it does not exist.</a:t>
            </a:r>
          </a:p>
          <a:p>
            <a:pPr lvl="1"/>
            <a:endParaRPr lang="en-US" sz="1600" b="1" dirty="0">
              <a:solidFill>
                <a:srgbClr val="222222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sz="1600" dirty="0">
                <a:solidFill>
                  <a:srgbClr val="222222"/>
                </a:solidFill>
                <a:latin typeface="Corbel" panose="020B0503020204020204" pitchFamily="34" charset="0"/>
              </a:rPr>
              <a:t>If you know that the file exists, you can </a:t>
            </a:r>
            <a:r>
              <a:rPr lang="en-US" sz="1600" b="1" dirty="0">
                <a:solidFill>
                  <a:srgbClr val="222222"/>
                </a:solidFill>
                <a:latin typeface="Lucida Console" panose="020B0609040504020204" pitchFamily="49" charset="0"/>
              </a:rPr>
              <a:t>append </a:t>
            </a:r>
            <a:r>
              <a:rPr lang="en-US" sz="1600" dirty="0">
                <a:solidFill>
                  <a:srgbClr val="222222"/>
                </a:solidFill>
                <a:latin typeface="Corbel" panose="020B0503020204020204" pitchFamily="34" charset="0"/>
              </a:rPr>
              <a:t>more content by using the operator </a:t>
            </a:r>
            <a:r>
              <a:rPr lang="en-US" sz="1600" b="1" dirty="0">
                <a:solidFill>
                  <a:srgbClr val="222222"/>
                </a:solidFill>
                <a:latin typeface="Lucida Console" panose="020B0609040504020204" pitchFamily="49" charset="0"/>
              </a:rPr>
              <a:t>&gt;&gt;</a:t>
            </a:r>
            <a:endParaRPr lang="en-US" sz="1600" b="1" dirty="0">
              <a:latin typeface="Lucida Console" panose="020B0609040504020204" pitchFamily="49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sz="1800" b="1" dirty="0">
                <a:solidFill>
                  <a:srgbClr val="222222"/>
                </a:solidFill>
                <a:latin typeface="Lucida Console" panose="020B0609040504020204" pitchFamily="49" charset="0"/>
              </a:rPr>
              <a:t>ls –lth &gt;&gt; </a:t>
            </a:r>
            <a:r>
              <a:rPr lang="en-US" sz="1800" b="1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list_of_files.txt</a:t>
            </a:r>
            <a:endParaRPr lang="en-US" sz="1800" b="1" dirty="0">
              <a:solidFill>
                <a:srgbClr val="222222"/>
              </a:solidFill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0889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473013" y="2340374"/>
            <a:ext cx="4319588" cy="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"/>
          <p:cNvSpPr txBox="1"/>
          <p:nvPr/>
        </p:nvSpPr>
        <p:spPr>
          <a:xfrm>
            <a:off x="100025" y="1407174"/>
            <a:ext cx="3009900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What is UNIX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38A71F-541E-432E-F0E5-201C4E33AB59}"/>
              </a:ext>
            </a:extLst>
          </p:cNvPr>
          <p:cNvSpPr txBox="1"/>
          <p:nvPr/>
        </p:nvSpPr>
        <p:spPr>
          <a:xfrm>
            <a:off x="4108677" y="320456"/>
            <a:ext cx="6110968" cy="6217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rbel" panose="020B0503020204020204" pitchFamily="34" charset="0"/>
              </a:rPr>
              <a:t>UNIX is an operating system (OS) first developed in the 1960s</a:t>
            </a:r>
            <a:r>
              <a:rPr lang="en-US" dirty="0">
                <a:latin typeface="Corbel" panose="020B0503020204020204" pitchFamily="34" charset="0"/>
              </a:rPr>
              <a:t> by Ken Thompson and Dennis Ritchie. </a:t>
            </a:r>
          </a:p>
          <a:p>
            <a:pPr algn="l"/>
            <a:endParaRPr lang="en-US" b="0" i="0" dirty="0">
              <a:effectLst/>
              <a:latin typeface="Corbel" panose="020B0503020204020204" pitchFamily="34" charset="0"/>
            </a:endParaRPr>
          </a:p>
          <a:p>
            <a:pPr algn="l"/>
            <a:r>
              <a:rPr lang="en-US" b="0" i="0" dirty="0">
                <a:effectLst/>
                <a:latin typeface="Corbel" panose="020B0503020204020204" pitchFamily="34" charset="0"/>
              </a:rPr>
              <a:t>Still under constant development ever since. </a:t>
            </a:r>
          </a:p>
          <a:p>
            <a:pPr algn="l"/>
            <a:endParaRPr lang="en-US" dirty="0">
              <a:latin typeface="Corbel" panose="020B0503020204020204" pitchFamily="34" charset="0"/>
            </a:endParaRPr>
          </a:p>
          <a:p>
            <a:pPr algn="l"/>
            <a:r>
              <a:rPr lang="en-US" sz="2000" b="1" dirty="0">
                <a:latin typeface="Corbel" panose="020B0503020204020204" pitchFamily="34" charset="0"/>
              </a:rPr>
              <a:t>Features</a:t>
            </a:r>
          </a:p>
          <a:p>
            <a:pPr algn="l"/>
            <a:endParaRPr lang="en-US" dirty="0">
              <a:latin typeface="Corbel" panose="020B05030202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Corbel" panose="020B0503020204020204" pitchFamily="34" charset="0"/>
              </a:rPr>
              <a:t>S</a:t>
            </a:r>
            <a:r>
              <a:rPr lang="en-US" b="0" i="0" dirty="0">
                <a:effectLst/>
                <a:latin typeface="Corbel" panose="020B0503020204020204" pitchFamily="34" charset="0"/>
              </a:rPr>
              <a:t>table, multi-user, multi-tasking system for servers, desktops and laptops.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Corbel" panose="020B05030202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orbel" panose="020B0503020204020204" pitchFamily="34" charset="0"/>
              </a:rPr>
              <a:t>Flexible and easy to adopt to specific needs. UNIX p</a:t>
            </a:r>
            <a:r>
              <a:rPr lang="en-US" dirty="0">
                <a:latin typeface="Corbel" panose="020B0503020204020204" pitchFamily="34" charset="0"/>
              </a:rPr>
              <a:t>hilosophy – ‘small is good’ - each program is designed to do one job well.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Corbel" panose="020B05030202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Corbel" panose="020B0503020204020204" pitchFamily="34" charset="0"/>
              </a:rPr>
              <a:t>Written in a machine independent language – UNIX can run on various hardware (laptops, desktops, super-computers).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Corbel" panose="020B05030202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Corbel" panose="020B0503020204020204" pitchFamily="34" charset="0"/>
              </a:rPr>
              <a:t>Open source/freely available with open-source codes.</a:t>
            </a:r>
          </a:p>
          <a:p>
            <a:pPr algn="l"/>
            <a:endParaRPr lang="en-US" b="0" i="0" dirty="0">
              <a:effectLst/>
              <a:latin typeface="Corbel" panose="020B05030202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Corbel" panose="020B0503020204020204" pitchFamily="34" charset="0"/>
              </a:rPr>
              <a:t>UNIX systems also have a graphical user interface (GUI) like Microsoft Windows which provides an easy-to-use environment. </a:t>
            </a:r>
          </a:p>
        </p:txBody>
      </p:sp>
    </p:spTree>
    <p:extLst>
      <p:ext uri="{BB962C8B-B14F-4D97-AF65-F5344CB8AC3E}">
        <p14:creationId xmlns:p14="http://schemas.microsoft.com/office/powerpoint/2010/main" val="26010034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114940"/>
            <a:ext cx="1131115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I/O and Redirection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Redirect the standard input into a file using</a:t>
            </a:r>
            <a:r>
              <a:rPr lang="en-US" b="1" dirty="0">
                <a:latin typeface="Lucida Console" panose="020B0609040504020204" pitchFamily="49" charset="0"/>
              </a:rPr>
              <a:t> &gt; </a:t>
            </a:r>
            <a:r>
              <a:rPr lang="en-US" dirty="0">
                <a:latin typeface="Corbel" panose="020B0503020204020204" pitchFamily="34" charset="0"/>
              </a:rPr>
              <a:t>operator.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cat &gt; list1</a:t>
            </a: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Type the following in an interactive manner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pear</a:t>
            </a: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banana</a:t>
            </a: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Apple</a:t>
            </a: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Exit the terminal by hitting </a:t>
            </a:r>
            <a:r>
              <a:rPr lang="en-US" b="1" dirty="0">
                <a:latin typeface="Lucida Console" panose="020B0609040504020204" pitchFamily="49" charset="0"/>
              </a:rPr>
              <a:t>Ctrl ^ [d]</a:t>
            </a:r>
            <a:endParaRPr lang="en-US" b="1" i="0" dirty="0">
              <a:solidFill>
                <a:srgbClr val="BF0000"/>
              </a:solidFill>
              <a:effectLst/>
              <a:latin typeface="Courier New" panose="02070309020205020404" pitchFamily="49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2656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114940"/>
            <a:ext cx="1131115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I/O and Redirection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Redirect the standard input into a file using</a:t>
            </a:r>
            <a:r>
              <a:rPr lang="en-US" b="1" dirty="0">
                <a:latin typeface="Lucida Console" panose="020B0609040504020204" pitchFamily="49" charset="0"/>
              </a:rPr>
              <a:t> &gt; </a:t>
            </a:r>
            <a:r>
              <a:rPr lang="en-US" dirty="0">
                <a:latin typeface="Corbel" panose="020B0503020204020204" pitchFamily="34" charset="0"/>
              </a:rPr>
              <a:t>operator.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cat &gt; list1</a:t>
            </a: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Type the following in an interactive manner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pear</a:t>
            </a: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banana</a:t>
            </a: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apple</a:t>
            </a: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Hit </a:t>
            </a:r>
            <a:r>
              <a:rPr lang="en-US" b="1" dirty="0">
                <a:latin typeface="Lucida Console" panose="020B0609040504020204" pitchFamily="49" charset="0"/>
              </a:rPr>
              <a:t>Ctrl ^ [d]</a:t>
            </a:r>
            <a:r>
              <a:rPr lang="en-US" dirty="0">
                <a:latin typeface="Corbel" panose="020B0503020204020204" pitchFamily="34" charset="0"/>
              </a:rPr>
              <a:t> to stop the input stream</a:t>
            </a:r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1" i="0" dirty="0">
              <a:solidFill>
                <a:srgbClr val="BF0000"/>
              </a:solidFill>
              <a:effectLst/>
              <a:latin typeface="Lucida Console" panose="020B0609040504020204" pitchFamily="49" charset="0"/>
            </a:endParaRPr>
          </a:p>
          <a:p>
            <a:pPr lvl="1"/>
            <a:r>
              <a:rPr lang="en-US" b="0" i="0" dirty="0">
                <a:effectLst/>
                <a:latin typeface="Corbel" panose="020B0503020204020204" pitchFamily="34" charset="0"/>
              </a:rPr>
              <a:t>Using the above method, create another file called 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list2</a:t>
            </a:r>
            <a:r>
              <a:rPr lang="en-US" b="0" i="0" dirty="0">
                <a:effectLst/>
                <a:latin typeface="Corbel" panose="020B0503020204020204" pitchFamily="34" charset="0"/>
              </a:rPr>
              <a:t> containing the following fruits: 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orange, plum, mango, grapefruit</a:t>
            </a:r>
            <a:r>
              <a:rPr lang="en-US" b="0" i="0" dirty="0">
                <a:effectLst/>
                <a:latin typeface="Corbel" panose="020B0503020204020204" pitchFamily="34" charset="0"/>
              </a:rPr>
              <a:t>. Read the contents of 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list2</a:t>
            </a:r>
          </a:p>
          <a:p>
            <a:pPr lvl="1"/>
            <a:endParaRPr lang="en-US" b="1" i="0" dirty="0">
              <a:effectLst/>
              <a:latin typeface="Lucida Console" panose="020B0609040504020204" pitchFamily="49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Concatenate the two lists, </a:t>
            </a:r>
            <a:r>
              <a:rPr lang="en-US" b="1" dirty="0">
                <a:latin typeface="Lucida Console" panose="020B0609040504020204" pitchFamily="49" charset="0"/>
              </a:rPr>
              <a:t>list1</a:t>
            </a:r>
            <a:r>
              <a:rPr lang="en-US" dirty="0">
                <a:latin typeface="Corbel" panose="020B0503020204020204" pitchFamily="34" charset="0"/>
              </a:rPr>
              <a:t> and </a:t>
            </a:r>
            <a:r>
              <a:rPr lang="en-US" b="1" dirty="0">
                <a:latin typeface="Lucida Console" panose="020B0609040504020204" pitchFamily="49" charset="0"/>
              </a:rPr>
              <a:t>list2</a:t>
            </a:r>
            <a:r>
              <a:rPr lang="en-US" dirty="0">
                <a:latin typeface="Corbel" panose="020B0503020204020204" pitchFamily="34" charset="0"/>
              </a:rPr>
              <a:t> and name the resulting list as </a:t>
            </a:r>
            <a:r>
              <a:rPr lang="en-US" b="1" dirty="0" err="1">
                <a:latin typeface="Lucida Console" panose="020B0609040504020204" pitchFamily="49" charset="0"/>
              </a:rPr>
              <a:t>biglist</a:t>
            </a:r>
            <a:r>
              <a:rPr lang="en-US" dirty="0">
                <a:latin typeface="Corbel" panose="020B0503020204020204" pitchFamily="34" charset="0"/>
              </a:rPr>
              <a:t>.</a:t>
            </a: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14966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114940"/>
            <a:ext cx="1131115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Sort items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Type </a:t>
            </a:r>
            <a:r>
              <a:rPr lang="en-US" b="1" dirty="0">
                <a:latin typeface="Lucida Console" panose="020B0609040504020204" pitchFamily="49" charset="0"/>
              </a:rPr>
              <a:t>sort</a:t>
            </a:r>
            <a:r>
              <a:rPr lang="en-US" dirty="0">
                <a:latin typeface="Corbel" panose="020B0503020204020204" pitchFamily="34" charset="0"/>
              </a:rPr>
              <a:t> and enter the following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dog</a:t>
            </a:r>
          </a:p>
          <a:p>
            <a:pPr lvl="1"/>
            <a:r>
              <a:rPr lang="en-US" dirty="0">
                <a:latin typeface="Corbel" panose="020B0503020204020204" pitchFamily="34" charset="0"/>
              </a:rPr>
              <a:t>cat</a:t>
            </a:r>
          </a:p>
          <a:p>
            <a:pPr lvl="1"/>
            <a:r>
              <a:rPr lang="en-US" dirty="0">
                <a:latin typeface="Corbel" panose="020B0503020204020204" pitchFamily="34" charset="0"/>
              </a:rPr>
              <a:t>bird</a:t>
            </a:r>
          </a:p>
          <a:p>
            <a:pPr lvl="1"/>
            <a:r>
              <a:rPr lang="en-US" dirty="0">
                <a:latin typeface="Corbel" panose="020B0503020204020204" pitchFamily="34" charset="0"/>
              </a:rPr>
              <a:t>ape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Hit </a:t>
            </a:r>
            <a:r>
              <a:rPr lang="en-US" b="1" dirty="0">
                <a:latin typeface="Lucida Console" panose="020B0609040504020204" pitchFamily="49" charset="0"/>
              </a:rPr>
              <a:t>Ctrl ^ [d]</a:t>
            </a:r>
            <a:r>
              <a:rPr lang="en-US" dirty="0">
                <a:latin typeface="Corbel" panose="020B0503020204020204" pitchFamily="34" charset="0"/>
              </a:rPr>
              <a:t> to stop the input stream</a:t>
            </a:r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41143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114940"/>
            <a:ext cx="1131115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I</a:t>
            </a:r>
            <a:r>
              <a:rPr lang="en-US" u="sng" dirty="0">
                <a:latin typeface="Corbel" panose="020B0503020204020204" pitchFamily="34" charset="0"/>
              </a:rPr>
              <a:t>nput </a:t>
            </a:r>
            <a:r>
              <a:rPr lang="en-US" b="0" i="0" u="sng" dirty="0">
                <a:effectLst/>
                <a:latin typeface="Corbel" panose="020B0503020204020204" pitchFamily="34" charset="0"/>
              </a:rPr>
              <a:t>Redirection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0" i="0" dirty="0">
                <a:effectLst/>
                <a:latin typeface="Corbel" panose="020B0503020204020204" pitchFamily="34" charset="0"/>
              </a:rPr>
              <a:t>Input can also be given to a command from a file instead of typing it in the shell by using the redirection operator </a:t>
            </a:r>
            <a:r>
              <a:rPr lang="en-US" i="0" dirty="0">
                <a:effectLst/>
                <a:latin typeface="Lucida Console" panose="020B0609040504020204" pitchFamily="49" charset="0"/>
              </a:rPr>
              <a:t>&lt;</a:t>
            </a:r>
            <a:r>
              <a:rPr lang="en-US" b="0" i="0" dirty="0">
                <a:effectLst/>
                <a:latin typeface="Corbel" panose="020B0503020204020204" pitchFamily="34" charset="0"/>
              </a:rPr>
              <a:t>.</a:t>
            </a:r>
          </a:p>
          <a:p>
            <a:pPr lvl="1"/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solidFill>
                  <a:srgbClr val="222222"/>
                </a:solidFill>
                <a:latin typeface="Lucida Console" panose="020B0609040504020204" pitchFamily="49" charset="0"/>
              </a:rPr>
              <a:t>c</a:t>
            </a:r>
            <a:r>
              <a:rPr lang="en-US" b="1" i="0" dirty="0">
                <a:solidFill>
                  <a:srgbClr val="222222"/>
                </a:solidFill>
                <a:effectLst/>
                <a:latin typeface="Lucida Console" panose="020B0609040504020204" pitchFamily="49" charset="0"/>
              </a:rPr>
              <a:t>at &lt; </a:t>
            </a:r>
            <a:r>
              <a:rPr lang="en-US" b="1" i="0" dirty="0" err="1">
                <a:solidFill>
                  <a:srgbClr val="222222"/>
                </a:solidFill>
                <a:effectLst/>
                <a:latin typeface="Lucida Console" panose="020B0609040504020204" pitchFamily="49" charset="0"/>
              </a:rPr>
              <a:t>science.txt</a:t>
            </a:r>
            <a:endParaRPr lang="en-US" b="1" i="0" dirty="0">
              <a:solidFill>
                <a:srgbClr val="222222"/>
              </a:solidFill>
              <a:effectLst/>
              <a:latin typeface="Lucida Console" panose="020B0609040504020204" pitchFamily="49" charset="0"/>
            </a:endParaRPr>
          </a:p>
          <a:p>
            <a:pPr lvl="1"/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u="sng" dirty="0">
                <a:latin typeface="Corbel" panose="020B0503020204020204" pitchFamily="34" charset="0"/>
              </a:rPr>
              <a:t>Error </a:t>
            </a:r>
            <a:r>
              <a:rPr lang="en-US" b="0" i="0" u="sng" dirty="0">
                <a:effectLst/>
                <a:latin typeface="Corbel" panose="020B0503020204020204" pitchFamily="34" charset="0"/>
              </a:rPr>
              <a:t>Redirection</a:t>
            </a:r>
          </a:p>
          <a:p>
            <a:pPr lvl="1"/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b="1" dirty="0" err="1">
                <a:latin typeface="Lucida Console" panose="020B0609040504020204" pitchFamily="49" charset="0"/>
              </a:rPr>
              <a:t>rmdir</a:t>
            </a:r>
            <a:r>
              <a:rPr lang="en-US" b="1" dirty="0">
                <a:latin typeface="Lucida Console" panose="020B0609040504020204" pitchFamily="49" charset="0"/>
              </a:rPr>
              <a:t> no-</a:t>
            </a:r>
            <a:r>
              <a:rPr lang="en-US" b="1" dirty="0" err="1">
                <a:latin typeface="Lucida Console" panose="020B0609040504020204" pitchFamily="49" charset="0"/>
              </a:rPr>
              <a:t>dir</a:t>
            </a:r>
            <a:r>
              <a:rPr lang="en-US" b="1" dirty="0">
                <a:latin typeface="Lucida Console" panose="020B0609040504020204" pitchFamily="49" charset="0"/>
              </a:rPr>
              <a:t> 2&gt; </a:t>
            </a:r>
            <a:r>
              <a:rPr lang="en-US" b="1" dirty="0" err="1">
                <a:latin typeface="Lucida Console" panose="020B0609040504020204" pitchFamily="49" charset="0"/>
              </a:rPr>
              <a:t>nodir_error.txt</a:t>
            </a:r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u="sng" dirty="0">
                <a:latin typeface="Corbel" panose="020B0503020204020204" pitchFamily="34" charset="0"/>
              </a:rPr>
              <a:t>Merge </a:t>
            </a:r>
            <a:r>
              <a:rPr lang="en-US" u="sng" dirty="0" err="1">
                <a:latin typeface="Corbel" panose="020B0503020204020204" pitchFamily="34" charset="0"/>
              </a:rPr>
              <a:t>stdout</a:t>
            </a:r>
            <a:r>
              <a:rPr lang="en-US" u="sng" dirty="0">
                <a:latin typeface="Corbel" panose="020B0503020204020204" pitchFamily="34" charset="0"/>
              </a:rPr>
              <a:t> with stderr</a:t>
            </a:r>
            <a:endParaRPr lang="en-US" b="0" i="0" u="sng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cat science &gt; </a:t>
            </a:r>
            <a:r>
              <a:rPr lang="en-US" b="1" dirty="0" err="1">
                <a:latin typeface="Lucida Console" panose="020B0609040504020204" pitchFamily="49" charset="0"/>
              </a:rPr>
              <a:t>combined_output.txt</a:t>
            </a:r>
            <a:r>
              <a:rPr lang="en-US" b="1" dirty="0">
                <a:latin typeface="Lucida Console" panose="020B0609040504020204" pitchFamily="49" charset="0"/>
              </a:rPr>
              <a:t> 2&gt;&amp;1</a:t>
            </a: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Use </a:t>
            </a:r>
            <a:r>
              <a:rPr lang="en-US" b="1" dirty="0" err="1">
                <a:latin typeface="Lucida Console" panose="020B0609040504020204" pitchFamily="49" charset="0"/>
              </a:rPr>
              <a:t>biglist</a:t>
            </a:r>
            <a:r>
              <a:rPr lang="en-US" dirty="0">
                <a:latin typeface="Corbel" panose="020B0503020204020204" pitchFamily="34" charset="0"/>
              </a:rPr>
              <a:t> as input stream, </a:t>
            </a:r>
            <a:r>
              <a:rPr lang="en-US" b="1" dirty="0">
                <a:latin typeface="Lucida Console" panose="020B0609040504020204" pitchFamily="49" charset="0"/>
              </a:rPr>
              <a:t>sort</a:t>
            </a:r>
            <a:r>
              <a:rPr lang="en-US" dirty="0">
                <a:latin typeface="Corbel" panose="020B0503020204020204" pitchFamily="34" charset="0"/>
              </a:rPr>
              <a:t> the list and redirect to a standard output list called </a:t>
            </a:r>
            <a:r>
              <a:rPr lang="en-US" b="1" dirty="0" err="1">
                <a:latin typeface="Lucida Console" panose="020B0609040504020204" pitchFamily="49" charset="0"/>
              </a:rPr>
              <a:t>slist</a:t>
            </a:r>
            <a:endParaRPr lang="en-US" b="1" dirty="0"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40334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114940"/>
            <a:ext cx="1131115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Pipes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who			</a:t>
            </a:r>
            <a:r>
              <a:rPr lang="en-US" dirty="0">
                <a:latin typeface="Corbel" panose="020B0503020204020204" pitchFamily="34" charset="0"/>
              </a:rPr>
              <a:t>Display who is logged in</a:t>
            </a:r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b="0" i="0" dirty="0">
                <a:effectLst/>
                <a:latin typeface="Corbel" panose="020B0503020204020204" pitchFamily="34" charset="0"/>
              </a:rPr>
              <a:t>One method to get a sorted list of names is to type,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w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ho &gt;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names.txt</a:t>
            </a:r>
            <a:endParaRPr lang="en-US" b="1" i="0" dirty="0">
              <a:effectLst/>
              <a:latin typeface="Lucida Console" panose="020B0609040504020204" pitchFamily="49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sort &lt; </a:t>
            </a:r>
            <a:r>
              <a:rPr lang="en-US" b="1" dirty="0" err="1">
                <a:latin typeface="Lucida Console" panose="020B0609040504020204" pitchFamily="49" charset="0"/>
              </a:rPr>
              <a:t>names.txt</a:t>
            </a:r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r>
              <a:rPr lang="en-US" b="0" i="0" dirty="0">
                <a:effectLst/>
                <a:latin typeface="Corbel" panose="020B0503020204020204" pitchFamily="34" charset="0"/>
              </a:rPr>
              <a:t>This is a bit slow, and you must remember to remove the temporary file called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names.txt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</a:t>
            </a:r>
            <a:r>
              <a:rPr lang="en-US" b="0" i="0" dirty="0">
                <a:effectLst/>
                <a:latin typeface="Corbel" panose="020B0503020204020204" pitchFamily="34" charset="0"/>
              </a:rPr>
              <a:t>when you have finished. What you really want to do is connect the output of the 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who</a:t>
            </a:r>
            <a:r>
              <a:rPr lang="en-US" b="0" i="0" dirty="0">
                <a:effectLst/>
                <a:latin typeface="Corbel" panose="020B0503020204020204" pitchFamily="34" charset="0"/>
              </a:rPr>
              <a:t> command directly to the input of the </a:t>
            </a:r>
            <a:r>
              <a:rPr lang="en-US" b="1" i="0" dirty="0">
                <a:effectLst/>
                <a:latin typeface="Corbel" panose="020B0503020204020204" pitchFamily="34" charset="0"/>
              </a:rPr>
              <a:t>sort</a:t>
            </a:r>
            <a:r>
              <a:rPr lang="en-US" b="0" i="0" dirty="0">
                <a:effectLst/>
                <a:latin typeface="Corbel" panose="020B0503020204020204" pitchFamily="34" charset="0"/>
              </a:rPr>
              <a:t> command. This is exactly what pipes do. The symbol for a pipe is the vertical bar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|</a:t>
            </a:r>
          </a:p>
          <a:p>
            <a:endParaRPr lang="en-US" b="1" dirty="0">
              <a:latin typeface="Corbel" panose="020B0503020204020204" pitchFamily="34" charset="0"/>
            </a:endParaRPr>
          </a:p>
          <a:p>
            <a:r>
              <a:rPr lang="en-US" b="1" dirty="0">
                <a:latin typeface="Corbel" panose="020B0503020204020204" pitchFamily="34" charset="0"/>
              </a:rPr>
              <a:t>         who | sort</a:t>
            </a:r>
          </a:p>
          <a:p>
            <a:endParaRPr lang="en-US" b="1" dirty="0">
              <a:latin typeface="Corbel" panose="020B0503020204020204" pitchFamily="34" charset="0"/>
            </a:endParaRPr>
          </a:p>
          <a:p>
            <a:r>
              <a:rPr lang="en-US" b="1" dirty="0">
                <a:latin typeface="Corbel" panose="020B0503020204020204" pitchFamily="34" charset="0"/>
              </a:rPr>
              <a:t>        </a:t>
            </a:r>
            <a:r>
              <a:rPr lang="en-US" dirty="0">
                <a:latin typeface="Corbel" panose="020B0503020204020204" pitchFamily="34" charset="0"/>
              </a:rPr>
              <a:t> Print the count of sorted list of all users logged in</a:t>
            </a:r>
          </a:p>
          <a:p>
            <a:r>
              <a:rPr lang="en-US" dirty="0">
                <a:latin typeface="Corbel" panose="020B0503020204020204" pitchFamily="34" charset="0"/>
              </a:rPr>
              <a:t>    </a:t>
            </a:r>
          </a:p>
          <a:p>
            <a:r>
              <a:rPr lang="en-US" dirty="0">
                <a:latin typeface="Corbel" panose="020B0503020204020204" pitchFamily="34" charset="0"/>
              </a:rPr>
              <a:t>         </a:t>
            </a:r>
            <a:r>
              <a:rPr lang="en-US" b="0" i="0" dirty="0">
                <a:effectLst/>
                <a:latin typeface="Corbel" panose="020B0503020204020204" pitchFamily="34" charset="0"/>
              </a:rPr>
              <a:t>Using pipes, display all lines of 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list1</a:t>
            </a:r>
            <a:r>
              <a:rPr lang="en-US" b="0" i="0" dirty="0">
                <a:effectLst/>
                <a:latin typeface="Corbel" panose="020B0503020204020204" pitchFamily="34" charset="0"/>
              </a:rPr>
              <a:t> and 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list2</a:t>
            </a:r>
            <a:r>
              <a:rPr lang="en-US" b="0" i="0" dirty="0">
                <a:effectLst/>
                <a:latin typeface="Corbel" panose="020B0503020204020204" pitchFamily="34" charset="0"/>
              </a:rPr>
              <a:t> containing the letter '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p</a:t>
            </a:r>
            <a:r>
              <a:rPr lang="en-US" b="0" i="0" dirty="0">
                <a:effectLst/>
                <a:latin typeface="Corbel" panose="020B0503020204020204" pitchFamily="34" charset="0"/>
              </a:rPr>
              <a:t>', and 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sort</a:t>
            </a:r>
            <a:r>
              <a:rPr lang="en-US" b="0" i="0" dirty="0">
                <a:effectLst/>
                <a:latin typeface="Corbel" panose="020B0503020204020204" pitchFamily="34" charset="0"/>
              </a:rPr>
              <a:t> the result.</a:t>
            </a:r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11116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Simple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114940"/>
            <a:ext cx="1131115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u="sng" dirty="0">
                <a:latin typeface="Corbel" panose="020B0503020204020204" pitchFamily="34" charset="0"/>
              </a:rPr>
              <a:t>Creating files</a:t>
            </a:r>
            <a:endParaRPr lang="en-US" b="0" i="0" u="sng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Corbel" panose="020B0503020204020204" pitchFamily="34" charset="0"/>
              </a:rPr>
              <a:t>Files containing texts can be created using </a:t>
            </a:r>
            <a:r>
              <a:rPr lang="en-US" b="1" dirty="0">
                <a:latin typeface="Corbel" panose="020B0503020204020204" pitchFamily="34" charset="0"/>
              </a:rPr>
              <a:t>text</a:t>
            </a:r>
            <a:r>
              <a:rPr lang="en-US" dirty="0">
                <a:latin typeface="Corbel" panose="020B0503020204020204" pitchFamily="34" charset="0"/>
              </a:rPr>
              <a:t> editors such as </a:t>
            </a:r>
            <a:r>
              <a:rPr lang="en-US" b="1" dirty="0">
                <a:latin typeface="Lucida Console" panose="020B0609040504020204" pitchFamily="49" charset="0"/>
              </a:rPr>
              <a:t>nano, vi, vim </a:t>
            </a:r>
            <a:r>
              <a:rPr lang="en-US" dirty="0">
                <a:latin typeface="Corbel" panose="020B0503020204020204" pitchFamily="34" charset="0"/>
              </a:rPr>
              <a:t>on command line</a:t>
            </a: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b="0" i="0" dirty="0">
                <a:effectLst/>
                <a:latin typeface="Corbel" panose="020B0503020204020204" pitchFamily="34" charset="0"/>
              </a:rPr>
              <a:t>Create a text file named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draft.txt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</a:t>
            </a:r>
            <a:r>
              <a:rPr lang="en-US" b="0" i="0" dirty="0">
                <a:effectLst/>
                <a:latin typeface="Corbel" panose="020B0503020204020204" pitchFamily="34" charset="0"/>
              </a:rPr>
              <a:t>in a directory called 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thesis</a:t>
            </a:r>
            <a:r>
              <a:rPr lang="en-US" dirty="0">
                <a:latin typeface="Corbel" panose="020B0503020204020204" pitchFamily="34" charset="0"/>
              </a:rPr>
              <a:t> using </a:t>
            </a:r>
            <a:r>
              <a:rPr lang="en-US" b="1" dirty="0">
                <a:latin typeface="Lucida Console" panose="020B0609040504020204" pitchFamily="49" charset="0"/>
              </a:rPr>
              <a:t>nano</a:t>
            </a:r>
            <a:r>
              <a:rPr lang="en-US" dirty="0">
                <a:latin typeface="Corbel" panose="020B0503020204020204" pitchFamily="34" charset="0"/>
              </a:rPr>
              <a:t> and type the texts as shown  on the screenshot below.</a:t>
            </a: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Once we’re happy with our text, we can press </a:t>
            </a:r>
            <a:r>
              <a:rPr lang="en-US" b="1" dirty="0" err="1">
                <a:latin typeface="Corbel" panose="020B0503020204020204" pitchFamily="34" charset="0"/>
              </a:rPr>
              <a:t>Ctrl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+</a:t>
            </a:r>
            <a:r>
              <a:rPr lang="en-US" b="1" dirty="0" err="1">
                <a:latin typeface="Corbel" panose="020B0503020204020204" pitchFamily="34" charset="0"/>
              </a:rPr>
              <a:t>O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(press the </a:t>
            </a:r>
            <a:r>
              <a:rPr lang="en-US" b="1" dirty="0">
                <a:latin typeface="Corbel" panose="020B0503020204020204" pitchFamily="34" charset="0"/>
              </a:rPr>
              <a:t>Ctrl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or </a:t>
            </a:r>
            <a:r>
              <a:rPr lang="en-US" b="1" dirty="0">
                <a:latin typeface="Corbel" panose="020B0503020204020204" pitchFamily="34" charset="0"/>
              </a:rPr>
              <a:t>Control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key and, while holding it down, press the </a:t>
            </a:r>
            <a:r>
              <a:rPr lang="en-US" b="1" dirty="0">
                <a:latin typeface="Corbel" panose="020B0503020204020204" pitchFamily="34" charset="0"/>
              </a:rPr>
              <a:t>O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key) to write our data to disk (we’ll be asked what file we want to save this to: press </a:t>
            </a:r>
            <a:r>
              <a:rPr lang="en-US" b="1" dirty="0">
                <a:latin typeface="Corbel" panose="020B0503020204020204" pitchFamily="34" charset="0"/>
              </a:rPr>
              <a:t>Return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to accept the suggested default of </a:t>
            </a:r>
            <a:r>
              <a:rPr lang="en-US" b="1" dirty="0" err="1">
                <a:latin typeface="Lucida Console" panose="020B0609040504020204" pitchFamily="49" charset="0"/>
              </a:rPr>
              <a:t>draft.txt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).</a:t>
            </a:r>
            <a:endParaRPr lang="en-US" b="0" i="0" dirty="0">
              <a:effectLst/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33DA13D-11D1-4EA1-262A-0B79AC59A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5434" y="3429000"/>
            <a:ext cx="6591300" cy="2006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EEE134-AC6F-EC2F-E81E-A187336321D3}"/>
              </a:ext>
            </a:extLst>
          </p:cNvPr>
          <p:cNvSpPr txBox="1"/>
          <p:nvPr/>
        </p:nvSpPr>
        <p:spPr>
          <a:xfrm>
            <a:off x="2484693" y="6487152"/>
            <a:ext cx="73887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E" sz="1200" dirty="0"/>
              <a:t>https://swcarpentry.github.io/shell-novice/03-create/index.html</a:t>
            </a:r>
          </a:p>
        </p:txBody>
      </p:sp>
    </p:spTree>
    <p:extLst>
      <p:ext uri="{BB962C8B-B14F-4D97-AF65-F5344CB8AC3E}">
        <p14:creationId xmlns:p14="http://schemas.microsoft.com/office/powerpoint/2010/main" val="23756294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Other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114940"/>
            <a:ext cx="1131115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Redirect and save output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To have the output go to both a file and the screen simultaneously.</a:t>
            </a:r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b="1" dirty="0">
                <a:latin typeface="Lucida Console" panose="020B0609040504020204" pitchFamily="49" charset="0"/>
              </a:rPr>
              <a:t>cat </a:t>
            </a:r>
            <a:r>
              <a:rPr lang="en-US" b="1" dirty="0" err="1">
                <a:latin typeface="Lucida Console" panose="020B0609040504020204" pitchFamily="49" charset="0"/>
              </a:rPr>
              <a:t>science.txt</a:t>
            </a:r>
            <a:r>
              <a:rPr lang="en-US" b="1" dirty="0">
                <a:latin typeface="Lucida Console" panose="020B0609040504020204" pitchFamily="49" charset="0"/>
              </a:rPr>
              <a:t> | tee </a:t>
            </a:r>
            <a:r>
              <a:rPr lang="en-US" b="1" dirty="0" err="1">
                <a:latin typeface="Lucida Console" panose="020B0609040504020204" pitchFamily="49" charset="0"/>
              </a:rPr>
              <a:t>out.stdout.txt</a:t>
            </a:r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  <a:p>
            <a:pPr lvl="1"/>
            <a:r>
              <a:rPr lang="en-US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You can also use </a:t>
            </a:r>
            <a:r>
              <a:rPr lang="en-US" b="1" dirty="0">
                <a:latin typeface="Lucida Console" panose="020B0609040504020204" pitchFamily="49" charset="0"/>
              </a:rPr>
              <a:t>tee</a:t>
            </a:r>
            <a:r>
              <a:rPr lang="en-US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 to catch </a:t>
            </a:r>
            <a:r>
              <a:rPr lang="en-US" b="1" i="0" dirty="0">
                <a:solidFill>
                  <a:srgbClr val="222222"/>
                </a:solidFill>
                <a:effectLst/>
                <a:latin typeface="Lucida Console" panose="020B0609040504020204" pitchFamily="49" charset="0"/>
              </a:rPr>
              <a:t>stderr</a:t>
            </a:r>
            <a:r>
              <a:rPr lang="en-US" b="0" i="0" dirty="0">
                <a:solidFill>
                  <a:srgbClr val="222222"/>
                </a:solidFill>
                <a:effectLst/>
                <a:latin typeface="Corbel" panose="020B0503020204020204" pitchFamily="34" charset="0"/>
              </a:rPr>
              <a:t> with:</a:t>
            </a:r>
          </a:p>
          <a:p>
            <a:pPr lvl="1"/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pPr lvl="1"/>
            <a:r>
              <a:rPr lang="en-US" b="1" dirty="0" err="1">
                <a:latin typeface="Lucida Console" panose="020B0609040504020204" pitchFamily="49" charset="0"/>
              </a:rPr>
              <a:t>rmdir</a:t>
            </a:r>
            <a:r>
              <a:rPr lang="en-US" b="1" dirty="0">
                <a:latin typeface="Lucida Console" panose="020B0609040504020204" pitchFamily="49" charset="0"/>
              </a:rPr>
              <a:t> no-</a:t>
            </a:r>
            <a:r>
              <a:rPr lang="en-US" b="1" dirty="0" err="1">
                <a:latin typeface="Lucida Console" panose="020B0609040504020204" pitchFamily="49" charset="0"/>
              </a:rPr>
              <a:t>dir</a:t>
            </a:r>
            <a:r>
              <a:rPr lang="en-US" b="1" dirty="0">
                <a:latin typeface="Lucida Console" panose="020B0609040504020204" pitchFamily="49" charset="0"/>
              </a:rPr>
              <a:t> | tee </a:t>
            </a:r>
            <a:r>
              <a:rPr lang="en-US" b="1" dirty="0" err="1">
                <a:latin typeface="Lucida Console" panose="020B0609040504020204" pitchFamily="49" charset="0"/>
              </a:rPr>
              <a:t>out.stderr.txt</a:t>
            </a:r>
            <a:endParaRPr lang="en-US" b="1" dirty="0">
              <a:latin typeface="Lucida Console" panose="020B0609040504020204" pitchFamily="49" charset="0"/>
            </a:endParaRPr>
          </a:p>
          <a:p>
            <a:pPr lvl="1"/>
            <a:endParaRPr lang="en-US" b="0" i="0" dirty="0">
              <a:solidFill>
                <a:srgbClr val="222222"/>
              </a:solidFill>
              <a:effectLst/>
              <a:latin typeface="Corbel" panose="020B0503020204020204" pitchFamily="34" charset="0"/>
            </a:endParaRPr>
          </a:p>
          <a:p>
            <a:br>
              <a:rPr lang="en-US" dirty="0"/>
            </a:br>
            <a:endParaRPr lang="en-US" b="1" dirty="0">
              <a:latin typeface="Corbel" panose="020B0503020204020204" pitchFamily="34" charset="0"/>
            </a:endParaRP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9484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Other commands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114940"/>
            <a:ext cx="1131115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0" i="0" u="sng" dirty="0">
                <a:effectLst/>
                <a:latin typeface="Corbel" panose="020B0503020204020204" pitchFamily="34" charset="0"/>
              </a:rPr>
              <a:t>Wildcards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*</a:t>
            </a:r>
            <a:r>
              <a:rPr lang="en-US" b="0" i="0" dirty="0">
                <a:effectLst/>
                <a:latin typeface="Corbel" panose="020B0503020204020204" pitchFamily="34" charset="0"/>
              </a:rPr>
              <a:t> is a </a:t>
            </a:r>
            <a:r>
              <a:rPr lang="en-US" b="1" i="0" dirty="0">
                <a:effectLst/>
                <a:latin typeface="Corbel" panose="020B0503020204020204" pitchFamily="34" charset="0"/>
              </a:rPr>
              <a:t>wildcard</a:t>
            </a:r>
            <a:r>
              <a:rPr lang="en-US" b="0" i="0" dirty="0">
                <a:effectLst/>
                <a:latin typeface="Corbel" panose="020B0503020204020204" pitchFamily="34" charset="0"/>
              </a:rPr>
              <a:t>, which matches zero or more characters. Let’s consider the </a:t>
            </a:r>
            <a:r>
              <a:rPr lang="en-US" b="1" dirty="0">
                <a:latin typeface="Lucida Console" panose="020B0609040504020204" pitchFamily="49" charset="0"/>
              </a:rPr>
              <a:t>shell-lesson-data/exercise-data/proteins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 </a:t>
            </a:r>
            <a:r>
              <a:rPr lang="en-US" b="0" i="0" dirty="0">
                <a:effectLst/>
                <a:latin typeface="Corbel" panose="020B0503020204020204" pitchFamily="34" charset="0"/>
              </a:rPr>
              <a:t>directory: </a:t>
            </a:r>
            <a:r>
              <a:rPr lang="en-US" b="1" dirty="0">
                <a:latin typeface="Lucida Console" panose="020B0609040504020204" pitchFamily="49" charset="0"/>
              </a:rPr>
              <a:t>*.</a:t>
            </a:r>
            <a:r>
              <a:rPr lang="en-US" b="1" dirty="0" err="1">
                <a:latin typeface="Lucida Console" panose="020B0609040504020204" pitchFamily="49" charset="0"/>
              </a:rPr>
              <a:t>pdb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 </a:t>
            </a:r>
            <a:r>
              <a:rPr lang="en-US" b="0" i="0" dirty="0">
                <a:effectLst/>
                <a:latin typeface="Corbel" panose="020B0503020204020204" pitchFamily="34" charset="0"/>
              </a:rPr>
              <a:t>matches </a:t>
            </a:r>
            <a:r>
              <a:rPr lang="en-US" b="1" dirty="0" err="1">
                <a:latin typeface="Lucida Console" panose="020B0609040504020204" pitchFamily="49" charset="0"/>
              </a:rPr>
              <a:t>ethane.pdb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, </a:t>
            </a:r>
            <a:r>
              <a:rPr lang="en-US" b="1" dirty="0" err="1">
                <a:latin typeface="Lucida Console" panose="020B0609040504020204" pitchFamily="49" charset="0"/>
              </a:rPr>
              <a:t>propane.pdb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,</a:t>
            </a:r>
            <a:r>
              <a:rPr lang="en-US" b="0" i="0" dirty="0">
                <a:effectLst/>
                <a:latin typeface="Corbel" panose="020B0503020204020204" pitchFamily="34" charset="0"/>
              </a:rPr>
              <a:t> and every file that ends with 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.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pdb</a:t>
            </a:r>
            <a:r>
              <a:rPr lang="en-US" b="0" i="0" dirty="0">
                <a:effectLst/>
                <a:latin typeface="Corbel" panose="020B0503020204020204" pitchFamily="34" charset="0"/>
              </a:rPr>
              <a:t>. </a:t>
            </a:r>
          </a:p>
          <a:p>
            <a:pPr lvl="1"/>
            <a:endParaRPr lang="en-US" dirty="0">
              <a:latin typeface="Corbel" panose="020B0503020204020204" pitchFamily="34" charset="0"/>
            </a:endParaRPr>
          </a:p>
          <a:p>
            <a:pPr lvl="1"/>
            <a:r>
              <a:rPr lang="en-US" b="0" i="0" dirty="0">
                <a:effectLst/>
                <a:latin typeface="Corbel" panose="020B0503020204020204" pitchFamily="34" charset="0"/>
              </a:rPr>
              <a:t>On the other hand, </a:t>
            </a:r>
            <a:r>
              <a:rPr lang="en-US" b="1" dirty="0">
                <a:latin typeface="Lucida Console" panose="020B0609040504020204" pitchFamily="49" charset="0"/>
              </a:rPr>
              <a:t>p*.</a:t>
            </a:r>
            <a:r>
              <a:rPr lang="en-US" b="1" dirty="0" err="1">
                <a:latin typeface="Lucida Console" panose="020B0609040504020204" pitchFamily="49" charset="0"/>
              </a:rPr>
              <a:t>pdb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 </a:t>
            </a:r>
            <a:r>
              <a:rPr lang="en-US" b="0" i="0" dirty="0">
                <a:effectLst/>
                <a:latin typeface="Corbel" panose="020B0503020204020204" pitchFamily="34" charset="0"/>
              </a:rPr>
              <a:t>only matches </a:t>
            </a:r>
            <a:r>
              <a:rPr lang="en-US" b="1" dirty="0" err="1">
                <a:latin typeface="Lucida Console" panose="020B0609040504020204" pitchFamily="49" charset="0"/>
              </a:rPr>
              <a:t>pentane.pdb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 </a:t>
            </a:r>
            <a:r>
              <a:rPr lang="en-US" b="0" i="0" dirty="0">
                <a:effectLst/>
                <a:latin typeface="Corbel" panose="020B0503020204020204" pitchFamily="34" charset="0"/>
              </a:rPr>
              <a:t>and </a:t>
            </a:r>
            <a:r>
              <a:rPr lang="en-US" b="1" dirty="0" err="1">
                <a:latin typeface="Lucida Console" panose="020B0609040504020204" pitchFamily="49" charset="0"/>
              </a:rPr>
              <a:t>propane.pdb</a:t>
            </a:r>
            <a:r>
              <a:rPr lang="en-US" b="0" i="0" dirty="0">
                <a:effectLst/>
                <a:latin typeface="Corbel" panose="020B0503020204020204" pitchFamily="34" charset="0"/>
              </a:rPr>
              <a:t>, because the ‘</a:t>
            </a:r>
            <a:r>
              <a:rPr lang="en-US" b="1" i="0" dirty="0">
                <a:effectLst/>
                <a:latin typeface="Corbel" panose="020B0503020204020204" pitchFamily="34" charset="0"/>
              </a:rPr>
              <a:t>p</a:t>
            </a:r>
            <a:r>
              <a:rPr lang="en-US" b="0" i="0" dirty="0">
                <a:effectLst/>
                <a:latin typeface="Corbel" panose="020B0503020204020204" pitchFamily="34" charset="0"/>
              </a:rPr>
              <a:t>’ at the front only matches filenames that begin with the letter ‘</a:t>
            </a:r>
            <a:r>
              <a:rPr lang="en-US" b="1" i="0" dirty="0">
                <a:effectLst/>
                <a:latin typeface="Corbel" panose="020B0503020204020204" pitchFamily="34" charset="0"/>
              </a:rPr>
              <a:t>p</a:t>
            </a:r>
            <a:r>
              <a:rPr lang="en-US" b="0" i="0" dirty="0">
                <a:effectLst/>
                <a:latin typeface="Corbel" panose="020B0503020204020204" pitchFamily="34" charset="0"/>
              </a:rPr>
              <a:t>’.</a:t>
            </a:r>
            <a:endParaRPr lang="en-US" dirty="0">
              <a:latin typeface="Corbel" panose="020B0503020204020204" pitchFamily="34" charset="0"/>
            </a:endParaRPr>
          </a:p>
          <a:p>
            <a:pPr lvl="1"/>
            <a:endParaRPr lang="en-US" b="0" i="0" dirty="0">
              <a:effectLst/>
              <a:latin typeface="Corbel" panose="020B0503020204020204" pitchFamily="34" charset="0"/>
            </a:endParaRPr>
          </a:p>
          <a:p>
            <a:br>
              <a:rPr lang="en-US" dirty="0"/>
            </a:br>
            <a:endParaRPr lang="en-US" b="1" dirty="0">
              <a:latin typeface="Corbel" panose="020B0503020204020204" pitchFamily="34" charset="0"/>
            </a:endParaRPr>
          </a:p>
          <a:p>
            <a:pPr lvl="1"/>
            <a:endParaRPr lang="en-US" b="1" dirty="0"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15063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 naming conventions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131115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444444"/>
                </a:solidFill>
                <a:latin typeface="Corbel" panose="020B0503020204020204" pitchFamily="34" charset="0"/>
              </a:rPr>
              <a:t>A</a:t>
            </a:r>
            <a:r>
              <a:rPr lang="en-US" b="0" i="0" dirty="0">
                <a:solidFill>
                  <a:srgbClr val="444444"/>
                </a:solidFill>
                <a:effectLst/>
                <a:latin typeface="Corbel" panose="020B0503020204020204" pitchFamily="34" charset="0"/>
              </a:rPr>
              <a:t> directory is merely a special type of file. So, the rules and conventions for naming files apply also to directories.</a:t>
            </a:r>
          </a:p>
          <a:p>
            <a:pPr algn="l"/>
            <a:r>
              <a:rPr lang="en-US" b="0" i="0" dirty="0">
                <a:solidFill>
                  <a:srgbClr val="444444"/>
                </a:solidFill>
                <a:effectLst/>
                <a:latin typeface="Corbel" panose="020B0503020204020204" pitchFamily="34" charset="0"/>
              </a:rPr>
              <a:t>In naming files, characters with special meanings such as </a:t>
            </a:r>
            <a:r>
              <a:rPr lang="en-US" b="1" i="0" dirty="0">
                <a:solidFill>
                  <a:srgbClr val="444444"/>
                </a:solidFill>
                <a:effectLst/>
                <a:latin typeface="Corbel" panose="020B0503020204020204" pitchFamily="34" charset="0"/>
              </a:rPr>
              <a:t>/ * &amp; %</a:t>
            </a:r>
            <a:r>
              <a:rPr lang="en-US" b="0" i="0" dirty="0">
                <a:solidFill>
                  <a:srgbClr val="444444"/>
                </a:solidFill>
                <a:effectLst/>
                <a:latin typeface="Corbel" panose="020B0503020204020204" pitchFamily="34" charset="0"/>
              </a:rPr>
              <a:t> , should be avoided. Also, avoid using spaces within names. The safest way to name a file is to use only alphanumeric characters, that is, letters and numbers, together with _ (underscore) and . (dot).</a:t>
            </a:r>
          </a:p>
          <a:p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r>
              <a:rPr lang="en-US" dirty="0">
                <a:solidFill>
                  <a:srgbClr val="222222"/>
                </a:solidFill>
                <a:latin typeface="Corbel" panose="020B0503020204020204" pitchFamily="34" charset="0"/>
              </a:rPr>
              <a:t>Examples</a:t>
            </a:r>
          </a:p>
          <a:p>
            <a:br>
              <a:rPr lang="en-US" dirty="0">
                <a:latin typeface="Corbel" panose="020B0503020204020204" pitchFamily="34" charset="0"/>
              </a:rPr>
            </a:br>
            <a:endParaRPr lang="en-US" b="1" dirty="0">
              <a:latin typeface="Corbel" panose="020B0503020204020204" pitchFamily="34" charset="0"/>
            </a:endParaRPr>
          </a:p>
          <a:p>
            <a:pPr lvl="1"/>
            <a:endParaRPr lang="en-US" b="1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4B0E2B2-8037-D9AE-45AA-AC36B8E94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261294"/>
              </p:ext>
            </p:extLst>
          </p:nvPr>
        </p:nvGraphicFramePr>
        <p:xfrm>
          <a:off x="608704" y="3751683"/>
          <a:ext cx="6351778" cy="249428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175889">
                  <a:extLst>
                    <a:ext uri="{9D8B030D-6E8A-4147-A177-3AD203B41FA5}">
                      <a16:colId xmlns:a16="http://schemas.microsoft.com/office/drawing/2014/main" val="2198039511"/>
                    </a:ext>
                  </a:extLst>
                </a:gridCol>
                <a:gridCol w="3175889">
                  <a:extLst>
                    <a:ext uri="{9D8B030D-6E8A-4147-A177-3AD203B41FA5}">
                      <a16:colId xmlns:a16="http://schemas.microsoft.com/office/drawing/2014/main" val="33754017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KE" dirty="0"/>
                        <a:t>Good filename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dirty="0"/>
                        <a:t>Bad filename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869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222222"/>
                          </a:solidFill>
                          <a:latin typeface="Corbel" panose="020B0503020204020204" pitchFamily="34" charset="0"/>
                        </a:rPr>
                        <a:t>assignment.txt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dirty="0"/>
                        <a:t>assignment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08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merged_files.txt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merged </a:t>
                      </a:r>
                      <a:r>
                        <a:rPr lang="en-US" dirty="0" err="1"/>
                        <a:t>files.txt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324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KE" dirty="0"/>
                        <a:t>engue_and_chikungunya.fasta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KE" dirty="0"/>
                        <a:t>engue &amp; chikungunya.fasta</a:t>
                      </a:r>
                    </a:p>
                    <a:p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117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KE" dirty="0"/>
                        <a:t>etadata.csv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KE" dirty="0"/>
                        <a:t>eta data.csv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737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  <a:r>
                        <a:rPr lang="en-KE" dirty="0"/>
                        <a:t>roject-dir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  <a:r>
                        <a:rPr lang="en-KE" dirty="0"/>
                        <a:t>roject dir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6374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48564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 permissions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131115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In UNIX, there are three types of owners: </a:t>
            </a:r>
            <a:r>
              <a:rPr lang="en-US" b="1" dirty="0">
                <a:latin typeface="Lucida Console" panose="020B0609040504020204" pitchFamily="49" charset="0"/>
              </a:rPr>
              <a:t>user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, </a:t>
            </a:r>
            <a:r>
              <a:rPr lang="en-US" b="1" dirty="0">
                <a:latin typeface="Lucida Console" panose="020B0609040504020204" pitchFamily="49" charset="0"/>
              </a:rPr>
              <a:t>group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, and </a:t>
            </a:r>
            <a:r>
              <a:rPr lang="en-US" b="1" dirty="0">
                <a:latin typeface="Lucida Console" panose="020B0609040504020204" pitchFamily="49" charset="0"/>
              </a:rPr>
              <a:t>others</a:t>
            </a:r>
            <a:r>
              <a:rPr lang="en-US" dirty="0">
                <a:solidFill>
                  <a:srgbClr val="0A0A23"/>
                </a:solidFill>
                <a:latin typeface="Corbel" panose="020B0503020204020204" pitchFamily="34" charset="0"/>
              </a:rPr>
              <a:t>.</a:t>
            </a:r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File permissions fall in three categories: </a:t>
            </a:r>
            <a:r>
              <a:rPr lang="en-US" b="1" dirty="0">
                <a:latin typeface="Lucida Console" panose="020B0609040504020204" pitchFamily="49" charset="0"/>
              </a:rPr>
              <a:t>read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, </a:t>
            </a:r>
            <a:r>
              <a:rPr lang="en-US" b="1" dirty="0">
                <a:latin typeface="Lucida Console" panose="020B0609040504020204" pitchFamily="49" charset="0"/>
              </a:rPr>
              <a:t>write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, and </a:t>
            </a:r>
            <a:r>
              <a:rPr lang="en-US" b="1" dirty="0">
                <a:latin typeface="Lucida Console" panose="020B0609040504020204" pitchFamily="49" charset="0"/>
              </a:rPr>
              <a:t>execute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.</a:t>
            </a:r>
            <a:br>
              <a:rPr lang="en-US" dirty="0">
                <a:latin typeface="Corbel" panose="020B0503020204020204" pitchFamily="34" charset="0"/>
              </a:rPr>
            </a:br>
            <a:endParaRPr lang="en-US" b="1" dirty="0">
              <a:latin typeface="Corbel" panose="020B0503020204020204" pitchFamily="34" charset="0"/>
            </a:endParaRPr>
          </a:p>
          <a:p>
            <a:pPr lvl="1"/>
            <a:endParaRPr lang="en-US" b="1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4B0E2B2-8037-D9AE-45AA-AC36B8E94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17084"/>
              </p:ext>
            </p:extLst>
          </p:nvPr>
        </p:nvGraphicFramePr>
        <p:xfrm>
          <a:off x="608704" y="2645687"/>
          <a:ext cx="11042459" cy="111252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87944">
                  <a:extLst>
                    <a:ext uri="{9D8B030D-6E8A-4147-A177-3AD203B41FA5}">
                      <a16:colId xmlns:a16="http://schemas.microsoft.com/office/drawing/2014/main" val="1159851643"/>
                    </a:ext>
                  </a:extLst>
                </a:gridCol>
                <a:gridCol w="3175889">
                  <a:extLst>
                    <a:ext uri="{9D8B030D-6E8A-4147-A177-3AD203B41FA5}">
                      <a16:colId xmlns:a16="http://schemas.microsoft.com/office/drawing/2014/main" val="2198039511"/>
                    </a:ext>
                  </a:extLst>
                </a:gridCol>
                <a:gridCol w="3291205">
                  <a:extLst>
                    <a:ext uri="{9D8B030D-6E8A-4147-A177-3AD203B41FA5}">
                      <a16:colId xmlns:a16="http://schemas.microsoft.com/office/drawing/2014/main" val="3375401738"/>
                    </a:ext>
                  </a:extLst>
                </a:gridCol>
                <a:gridCol w="2987421">
                  <a:extLst>
                    <a:ext uri="{9D8B030D-6E8A-4147-A177-3AD203B41FA5}">
                      <a16:colId xmlns:a16="http://schemas.microsoft.com/office/drawing/2014/main" val="36794433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dirty="0"/>
                        <a:t>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dirty="0"/>
                        <a:t>Write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dirty="0"/>
                        <a:t>Execute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869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KE" dirty="0"/>
                        <a:t>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222222"/>
                          </a:solidFill>
                          <a:latin typeface="Corbel" panose="020B0503020204020204" pitchFamily="34" charset="0"/>
                        </a:rPr>
                        <a:t>Open, read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dirty="0"/>
                        <a:t>Edit, Delete, Save (Modify)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r>
                        <a:rPr lang="en-KE" dirty="0"/>
                        <a:t>un an executable file (script)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08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KE" dirty="0"/>
                        <a:t>Directories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  <a:r>
                        <a:rPr lang="en-KE" dirty="0"/>
                        <a:t>isting without modification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Create, Delete, Rename contents</a:t>
                      </a:r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KE" dirty="0"/>
                        <a:t>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324186"/>
                  </a:ext>
                </a:extLst>
              </a:tr>
            </a:tbl>
          </a:graphicData>
        </a:graphic>
      </p:graphicFrame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B2F8F2C-D1A8-FAED-C16E-8206E812F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4" y="3902352"/>
            <a:ext cx="6501013" cy="2791261"/>
          </a:xfrm>
          <a:prstGeom prst="rect">
            <a:avLst/>
          </a:prstGeom>
        </p:spPr>
      </p:pic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F7205026-D99A-9190-FAAC-6B706A6C7C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2207888"/>
              </p:ext>
            </p:extLst>
          </p:nvPr>
        </p:nvGraphicFramePr>
        <p:xfrm>
          <a:off x="7315019" y="4413304"/>
          <a:ext cx="4692016" cy="90734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25893">
                  <a:extLst>
                    <a:ext uri="{9D8B030D-6E8A-4147-A177-3AD203B41FA5}">
                      <a16:colId xmlns:a16="http://schemas.microsoft.com/office/drawing/2014/main" val="2198039511"/>
                    </a:ext>
                  </a:extLst>
                </a:gridCol>
                <a:gridCol w="1564005">
                  <a:extLst>
                    <a:ext uri="{9D8B030D-6E8A-4147-A177-3AD203B41FA5}">
                      <a16:colId xmlns:a16="http://schemas.microsoft.com/office/drawing/2014/main" val="3375401738"/>
                    </a:ext>
                  </a:extLst>
                </a:gridCol>
                <a:gridCol w="1702118">
                  <a:extLst>
                    <a:ext uri="{9D8B030D-6E8A-4147-A177-3AD203B41FA5}">
                      <a16:colId xmlns:a16="http://schemas.microsoft.com/office/drawing/2014/main" val="3679443383"/>
                    </a:ext>
                  </a:extLst>
                </a:gridCol>
              </a:tblGrid>
              <a:tr h="453674">
                <a:tc>
                  <a:txBody>
                    <a:bodyPr/>
                    <a:lstStyle/>
                    <a:p>
                      <a:r>
                        <a:rPr lang="en-US" dirty="0">
                          <a:latin typeface="Lucida Console" panose="020B0609040504020204" pitchFamily="49" charset="0"/>
                        </a:rPr>
                        <a:t>u</a:t>
                      </a:r>
                      <a:r>
                        <a:rPr lang="en-KE" dirty="0">
                          <a:latin typeface="Lucida Console" panose="020B0609040504020204" pitchFamily="49" charset="0"/>
                        </a:rPr>
                        <a:t>ser (u)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ucida Console" panose="020B0609040504020204" pitchFamily="49" charset="0"/>
                        </a:rPr>
                        <a:t>g</a:t>
                      </a:r>
                      <a:r>
                        <a:rPr lang="en-KE" dirty="0">
                          <a:latin typeface="Lucida Console" panose="020B0609040504020204" pitchFamily="49" charset="0"/>
                        </a:rPr>
                        <a:t>roup (g)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Lucida Console" panose="020B0609040504020204" pitchFamily="49" charset="0"/>
                        </a:rPr>
                        <a:t>o</a:t>
                      </a:r>
                      <a:r>
                        <a:rPr lang="en-KE" dirty="0">
                          <a:latin typeface="Lucida Console" panose="020B0609040504020204" pitchFamily="49" charset="0"/>
                        </a:rPr>
                        <a:t>thers (o)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869688"/>
                  </a:ext>
                </a:extLst>
              </a:tr>
              <a:tr h="453674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rgbClr val="222222"/>
                          </a:solidFill>
                          <a:latin typeface="Lucida Console" panose="020B0609040504020204" pitchFamily="49" charset="0"/>
                        </a:rPr>
                        <a:t>rwx</a:t>
                      </a:r>
                      <a:endParaRPr lang="en-KE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b="1" dirty="0">
                          <a:latin typeface="Lucida Console" panose="020B0609040504020204" pitchFamily="49" charset="0"/>
                        </a:rPr>
                        <a:t>rwx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Lucida Console" panose="020B0609040504020204" pitchFamily="49" charset="0"/>
                        </a:rPr>
                        <a:t>rwx</a:t>
                      </a:r>
                      <a:endParaRPr lang="en-KE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0862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472ED5F-F5A9-EE6D-720C-5B9BAB9991B8}"/>
              </a:ext>
            </a:extLst>
          </p:cNvPr>
          <p:cNvSpPr txBox="1"/>
          <p:nvPr/>
        </p:nvSpPr>
        <p:spPr>
          <a:xfrm>
            <a:off x="7849456" y="5733588"/>
            <a:ext cx="447357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E" sz="900" dirty="0">
                <a:latin typeface="Corbel" panose="020B0503020204020204" pitchFamily="34" charset="0"/>
              </a:rPr>
              <a:t>https://www.freecodecamp.org/news/linux-chmod-chown-change-file-permissions/</a:t>
            </a:r>
          </a:p>
        </p:txBody>
      </p:sp>
    </p:spTree>
    <p:extLst>
      <p:ext uri="{BB962C8B-B14F-4D97-AF65-F5344CB8AC3E}">
        <p14:creationId xmlns:p14="http://schemas.microsoft.com/office/powerpoint/2010/main" val="1163544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71525" y="264174"/>
            <a:ext cx="3009900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UNIX Anatomy</a:t>
            </a:r>
            <a:endParaRPr dirty="0">
              <a:latin typeface="Century Gothic" panose="020B0502020202020204" pitchFamily="34" charset="0"/>
            </a:endParaRP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C72A2EC-81FC-8270-845B-CE5FBD291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25" y="1152223"/>
            <a:ext cx="4762557" cy="53266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25B3DA-B2E5-1BCA-5D94-06C267EEFF66}"/>
              </a:ext>
            </a:extLst>
          </p:cNvPr>
          <p:cNvSpPr txBox="1"/>
          <p:nvPr/>
        </p:nvSpPr>
        <p:spPr>
          <a:xfrm>
            <a:off x="5581879" y="396057"/>
            <a:ext cx="6110968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0" dirty="0">
                <a:effectLst/>
                <a:latin typeface="Corbel" panose="020B0503020204020204" pitchFamily="34" charset="0"/>
              </a:rPr>
              <a:t>UNIX is multi-layered system</a:t>
            </a:r>
          </a:p>
          <a:p>
            <a:pPr algn="l"/>
            <a:endParaRPr lang="en-US" sz="1600" dirty="0">
              <a:latin typeface="Corbel" panose="020B0503020204020204" pitchFamily="34" charset="0"/>
            </a:endParaRPr>
          </a:p>
          <a:p>
            <a:pPr algn="l"/>
            <a:r>
              <a:rPr lang="en-US" sz="1600" b="0" i="0" u="sng" dirty="0">
                <a:effectLst/>
                <a:latin typeface="Corbel" panose="020B0503020204020204" pitchFamily="34" charset="0"/>
              </a:rPr>
              <a:t>Kernel</a:t>
            </a:r>
          </a:p>
          <a:p>
            <a:pPr algn="l"/>
            <a:endParaRPr lang="en-US" sz="1600" b="0" i="0" u="sng" dirty="0">
              <a:effectLst/>
              <a:latin typeface="Corbel" panose="020B0503020204020204" pitchFamily="34" charset="0"/>
            </a:endParaRPr>
          </a:p>
          <a:p>
            <a:pPr algn="l"/>
            <a:r>
              <a:rPr lang="en-US" sz="1600" dirty="0">
                <a:latin typeface="Corbel" panose="020B0503020204020204" pitchFamily="34" charset="0"/>
              </a:rPr>
              <a:t>Bottom layer of the system that 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provides a means for starting application programs (often also called user programs). </a:t>
            </a:r>
          </a:p>
          <a:p>
            <a:pPr algn="l"/>
            <a:endParaRPr lang="en-US" sz="1600" dirty="0">
              <a:solidFill>
                <a:srgbClr val="333333"/>
              </a:solidFill>
              <a:latin typeface="Corbel" panose="020B0503020204020204" pitchFamily="34" charset="0"/>
            </a:endParaRPr>
          </a:p>
          <a:p>
            <a:pPr algn="l"/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The kernel facilitates four basic types of services:</a:t>
            </a:r>
          </a:p>
          <a:p>
            <a:pPr algn="l"/>
            <a:endParaRPr lang="en-US" sz="1600" b="0" i="0" dirty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creation and management of processes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a filesystem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communications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a means to start the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b="0" i="0" dirty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pPr algn="l"/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Kernel functions, such as 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allocation of memory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 and 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CPU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 are performed 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without being explicitly requested by user processes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.</a:t>
            </a:r>
          </a:p>
          <a:p>
            <a:pPr algn="l"/>
            <a:endParaRPr lang="en-US" sz="1600" dirty="0">
              <a:solidFill>
                <a:srgbClr val="000000"/>
              </a:solidFill>
              <a:latin typeface="Corbel" panose="020B0503020204020204" pitchFamily="34" charset="0"/>
            </a:endParaRPr>
          </a:p>
          <a:p>
            <a:pPr algn="l"/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Other functions of the kernel, such as 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resource allocation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and 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process creation and management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 are initiated by 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requests from processes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.</a:t>
            </a:r>
          </a:p>
          <a:p>
            <a:pPr algn="l"/>
            <a:endParaRPr lang="en-US" sz="1600" b="0" i="0" dirty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pPr algn="l"/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These requests from processes come in the form of </a:t>
            </a:r>
            <a:r>
              <a:rPr lang="en-US" sz="1600" b="1" i="1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system calls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. A system call can be thought of as a low-level request to the operating system (e.g., kill, fork, exec, exit, close)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86B16F-8DAE-8090-E1D8-C823ED88DAAC}"/>
              </a:ext>
            </a:extLst>
          </p:cNvPr>
          <p:cNvSpPr txBox="1"/>
          <p:nvPr/>
        </p:nvSpPr>
        <p:spPr>
          <a:xfrm>
            <a:off x="909447" y="6478910"/>
            <a:ext cx="91970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E" sz="1200" dirty="0">
                <a:latin typeface="Corbel" panose="020B0503020204020204" pitchFamily="34" charset="0"/>
              </a:rPr>
              <a:t>Source: </a:t>
            </a:r>
            <a:r>
              <a:rPr lang="en-US" sz="1200" dirty="0">
                <a:latin typeface="Corbel" panose="020B0503020204020204" pitchFamily="34" charset="0"/>
              </a:rPr>
              <a:t>http://</a:t>
            </a:r>
            <a:r>
              <a:rPr lang="en-US" sz="1200" dirty="0" err="1">
                <a:latin typeface="Corbel" panose="020B0503020204020204" pitchFamily="34" charset="0"/>
              </a:rPr>
              <a:t>ibgwww.colorado.edu</a:t>
            </a:r>
            <a:r>
              <a:rPr lang="en-US" sz="1200" dirty="0">
                <a:latin typeface="Corbel" panose="020B0503020204020204" pitchFamily="34" charset="0"/>
              </a:rPr>
              <a:t>/~</a:t>
            </a:r>
            <a:r>
              <a:rPr lang="en-US" sz="1200" dirty="0" err="1">
                <a:latin typeface="Corbel" panose="020B0503020204020204" pitchFamily="34" charset="0"/>
              </a:rPr>
              <a:t>lessem</a:t>
            </a:r>
            <a:r>
              <a:rPr lang="en-US" sz="1200" dirty="0">
                <a:latin typeface="Corbel" panose="020B0503020204020204" pitchFamily="34" charset="0"/>
              </a:rPr>
              <a:t>/psyc5112/</a:t>
            </a:r>
            <a:r>
              <a:rPr lang="en-US" sz="1200" dirty="0" err="1">
                <a:latin typeface="Corbel" panose="020B0503020204020204" pitchFamily="34" charset="0"/>
              </a:rPr>
              <a:t>usail</a:t>
            </a:r>
            <a:r>
              <a:rPr lang="en-US" sz="1200" dirty="0">
                <a:latin typeface="Corbel" panose="020B0503020204020204" pitchFamily="34" charset="0"/>
              </a:rPr>
              <a:t>/concepts/anatomy-of-</a:t>
            </a:r>
            <a:r>
              <a:rPr lang="en-US" sz="1200" dirty="0" err="1">
                <a:latin typeface="Corbel" panose="020B0503020204020204" pitchFamily="34" charset="0"/>
              </a:rPr>
              <a:t>unix</a:t>
            </a:r>
            <a:r>
              <a:rPr lang="en-US" sz="1200" dirty="0">
                <a:latin typeface="Corbel" panose="020B0503020204020204" pitchFamily="34" charset="0"/>
              </a:rPr>
              <a:t>/</a:t>
            </a:r>
            <a:r>
              <a:rPr lang="en-US" sz="1200" dirty="0" err="1">
                <a:latin typeface="Corbel" panose="020B0503020204020204" pitchFamily="34" charset="0"/>
              </a:rPr>
              <a:t>anatomy.html</a:t>
            </a:r>
            <a:endParaRPr lang="en-KE" sz="1200" dirty="0">
              <a:latin typeface="Corbel" panose="020B0503020204020204" pitchFamily="34" charset="0"/>
            </a:endParaRPr>
          </a:p>
        </p:txBody>
      </p:sp>
      <p:pic>
        <p:nvPicPr>
          <p:cNvPr id="7" name="Google Shape;297;p3">
            <a:extLst>
              <a:ext uri="{FF2B5EF4-FFF2-40B4-BE49-F238E27FC236}">
                <a16:creationId xmlns:a16="http://schemas.microsoft.com/office/drawing/2014/main" id="{313829C0-1B34-EDC8-C2D3-63C223B7C4B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83643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 permissions – changing permissions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131115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0A0A23"/>
                </a:solidFill>
                <a:latin typeface="Lucida Console" panose="020B0609040504020204" pitchFamily="49" charset="0"/>
              </a:rPr>
              <a:t>c</a:t>
            </a:r>
            <a:r>
              <a:rPr lang="en-US" b="1" i="0" dirty="0" err="1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hmod</a:t>
            </a:r>
            <a:r>
              <a:rPr lang="en-US" b="1" i="0" dirty="0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 					</a:t>
            </a:r>
            <a:r>
              <a:rPr lang="en-US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change file modes</a:t>
            </a:r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endParaRPr lang="en-US" dirty="0">
              <a:solidFill>
                <a:srgbClr val="222222"/>
              </a:solidFill>
              <a:latin typeface="Corbel" panose="020B0503020204020204" pitchFamily="34" charset="0"/>
            </a:endParaRPr>
          </a:p>
          <a:p>
            <a:r>
              <a:rPr lang="en-US" u="sng" dirty="0">
                <a:solidFill>
                  <a:srgbClr val="222222"/>
                </a:solidFill>
                <a:latin typeface="Corbel" panose="020B0503020204020204" pitchFamily="34" charset="0"/>
              </a:rPr>
              <a:t>Syntax</a:t>
            </a:r>
            <a:r>
              <a:rPr lang="en-US" dirty="0">
                <a:solidFill>
                  <a:srgbClr val="222222"/>
                </a:solidFill>
                <a:latin typeface="Corbel" panose="020B0503020204020204" pitchFamily="34" charset="0"/>
              </a:rPr>
              <a:t>		</a:t>
            </a:r>
          </a:p>
          <a:p>
            <a:r>
              <a:rPr lang="en-US" dirty="0">
                <a:solidFill>
                  <a:srgbClr val="222222"/>
                </a:solidFill>
                <a:latin typeface="Corbel" panose="020B0503020204020204" pitchFamily="34" charset="0"/>
              </a:rPr>
              <a:t>			</a:t>
            </a:r>
          </a:p>
          <a:p>
            <a:r>
              <a:rPr lang="en-US" b="1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chmod</a:t>
            </a:r>
            <a:r>
              <a:rPr lang="en-US" b="1" dirty="0">
                <a:solidFill>
                  <a:srgbClr val="222222"/>
                </a:solidFill>
                <a:latin typeface="Lucida Console" panose="020B0609040504020204" pitchFamily="49" charset="0"/>
              </a:rPr>
              <a:t> permissions filename</a:t>
            </a:r>
            <a:br>
              <a:rPr lang="en-US" dirty="0">
                <a:latin typeface="Corbel" panose="020B0503020204020204" pitchFamily="34" charset="0"/>
              </a:rPr>
            </a:br>
            <a:endParaRPr lang="en-US" b="1" dirty="0">
              <a:latin typeface="Corbel" panose="020B0503020204020204" pitchFamily="34" charset="0"/>
            </a:endParaRPr>
          </a:p>
          <a:p>
            <a:pPr algn="l" fontAlgn="base"/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Where,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permissions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 can be read, write, execute or a combination of them.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filename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 is the name of the file for which the permissions need to change. This parameter can also be a list if files to change permissions in bulk.</a:t>
            </a:r>
          </a:p>
          <a:p>
            <a:pPr algn="l" fontAlgn="base"/>
            <a:endParaRPr lang="en-US" b="0" i="0" dirty="0">
              <a:solidFill>
                <a:srgbClr val="0A0A23"/>
              </a:solidFill>
              <a:effectLst/>
              <a:latin typeface="Corbel" panose="020B0503020204020204" pitchFamily="34" charset="0"/>
            </a:endParaRPr>
          </a:p>
          <a:p>
            <a:pPr algn="l" fontAlgn="base"/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We can change permissions using two modes: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A0A23"/>
                </a:solidFill>
                <a:latin typeface="Corbel" panose="020B0503020204020204" pitchFamily="34" charset="0"/>
              </a:rPr>
              <a:t>S</a:t>
            </a:r>
            <a:r>
              <a:rPr lang="en-US" b="1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ymbolic mode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: this method uses symbols like </a:t>
            </a:r>
            <a:r>
              <a:rPr lang="en-US" b="1" i="0" dirty="0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u, g, o 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to represent users, groups, and others. Permissions are represented as  </a:t>
            </a:r>
            <a:r>
              <a:rPr lang="en-US" b="0" i="0" dirty="0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r, w, x 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for read write and execute, respectively. You can modify permissions using </a:t>
            </a:r>
            <a:r>
              <a:rPr lang="en-US" b="1" i="0" dirty="0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+, -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 and </a:t>
            </a:r>
            <a:r>
              <a:rPr lang="en-US" b="1" i="0" dirty="0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=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A0A23"/>
              </a:solidFill>
              <a:effectLst/>
              <a:latin typeface="Corbel" panose="020B0503020204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Absolute mode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: this method represents permissions as 3-digit octal numbers ranging from </a:t>
            </a:r>
            <a:r>
              <a:rPr lang="en-US" b="1" i="0" dirty="0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0-7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.</a:t>
            </a:r>
          </a:p>
          <a:p>
            <a:endParaRPr lang="en-US" b="1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929014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9264761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 permissions – changing permissions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131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rbel" panose="020B0503020204020204" pitchFamily="34" charset="0"/>
              </a:rPr>
              <a:t>Suppose I have a script and want to make it executable for the owner, </a:t>
            </a:r>
            <a:r>
              <a:rPr lang="en-US" b="1" dirty="0" err="1">
                <a:latin typeface="Lucida Console" panose="020B0609040504020204" pitchFamily="49" charset="0"/>
              </a:rPr>
              <a:t>jjuma</a:t>
            </a:r>
            <a:r>
              <a:rPr lang="en-US" dirty="0">
                <a:latin typeface="Corbel" panose="020B0503020204020204" pitchFamily="34" charset="0"/>
              </a:rPr>
              <a:t>.</a:t>
            </a: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BFA6C8-D2DF-F486-A325-3D0E44CD0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4" y="2043282"/>
            <a:ext cx="6019800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4E36DF-045B-E8E9-CB5B-0EB270EB45FB}"/>
              </a:ext>
            </a:extLst>
          </p:cNvPr>
          <p:cNvSpPr txBox="1"/>
          <p:nvPr/>
        </p:nvSpPr>
        <p:spPr>
          <a:xfrm>
            <a:off x="608704" y="2644077"/>
            <a:ext cx="1131115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rbel" panose="020B0503020204020204" pitchFamily="34" charset="0"/>
              </a:rPr>
              <a:t>I can change the file permission using the command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1" dirty="0" err="1">
                <a:latin typeface="Lucida Console" panose="020B0609040504020204" pitchFamily="49" charset="0"/>
              </a:rPr>
              <a:t>chmod</a:t>
            </a:r>
            <a:r>
              <a:rPr lang="en-US" b="1" dirty="0">
                <a:latin typeface="Lucida Console" panose="020B0609040504020204" pitchFamily="49" charset="0"/>
              </a:rPr>
              <a:t> </a:t>
            </a:r>
            <a:r>
              <a:rPr lang="en-US" b="1" dirty="0" err="1">
                <a:latin typeface="Lucida Console" panose="020B0609040504020204" pitchFamily="49" charset="0"/>
              </a:rPr>
              <a:t>u+x</a:t>
            </a:r>
            <a:r>
              <a:rPr lang="en-US" b="1" dirty="0">
                <a:latin typeface="Lucida Console" panose="020B0609040504020204" pitchFamily="49" charset="0"/>
              </a:rPr>
              <a:t> </a:t>
            </a:r>
            <a:r>
              <a:rPr lang="en-US" b="1" dirty="0" err="1">
                <a:latin typeface="Lucida Console" panose="020B0609040504020204" pitchFamily="49" charset="0"/>
              </a:rPr>
              <a:t>fastqc-run.sh</a:t>
            </a:r>
            <a:endParaRPr lang="en-US" b="1" dirty="0">
              <a:latin typeface="Lucida Console" panose="020B0609040504020204" pitchFamily="49" charset="0"/>
            </a:endParaRPr>
          </a:p>
          <a:p>
            <a:endParaRPr lang="en-US" b="1" dirty="0">
              <a:latin typeface="Lucida Console" panose="020B0609040504020204" pitchFamily="49" charset="0"/>
            </a:endParaRPr>
          </a:p>
          <a:p>
            <a:endParaRPr lang="en-US" b="1" dirty="0">
              <a:latin typeface="Lucida Console" panose="020B0609040504020204" pitchFamily="49" charset="0"/>
            </a:endParaRPr>
          </a:p>
          <a:p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Corbel" panose="020B0503020204020204" pitchFamily="34" charset="0"/>
              </a:rPr>
              <a:t>What would the commands below do to the script?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1" dirty="0" err="1">
                <a:latin typeface="Lucida Console" panose="020B0609040504020204" pitchFamily="49" charset="0"/>
              </a:rPr>
              <a:t>chmod</a:t>
            </a:r>
            <a:r>
              <a:rPr lang="en-US" b="1" dirty="0">
                <a:latin typeface="Lucida Console" panose="020B0609040504020204" pitchFamily="49" charset="0"/>
              </a:rPr>
              <a:t> </a:t>
            </a:r>
            <a:r>
              <a:rPr lang="en-US" b="1" dirty="0" err="1">
                <a:latin typeface="Lucida Console" panose="020B0609040504020204" pitchFamily="49" charset="0"/>
              </a:rPr>
              <a:t>go+x</a:t>
            </a:r>
            <a:r>
              <a:rPr lang="en-US" b="1" dirty="0">
                <a:latin typeface="Lucida Console" panose="020B0609040504020204" pitchFamily="49" charset="0"/>
              </a:rPr>
              <a:t> </a:t>
            </a:r>
            <a:r>
              <a:rPr lang="en-US" b="1" dirty="0" err="1">
                <a:latin typeface="Lucida Console" panose="020B0609040504020204" pitchFamily="49" charset="0"/>
              </a:rPr>
              <a:t>fastqc-run.sh</a:t>
            </a:r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b="1" dirty="0" err="1">
                <a:latin typeface="Lucida Console" panose="020B0609040504020204" pitchFamily="49" charset="0"/>
              </a:rPr>
              <a:t>chmod</a:t>
            </a:r>
            <a:r>
              <a:rPr lang="en-US" b="1" dirty="0">
                <a:latin typeface="Lucida Console" panose="020B0609040504020204" pitchFamily="49" charset="0"/>
              </a:rPr>
              <a:t> o-r </a:t>
            </a:r>
            <a:r>
              <a:rPr lang="en-US" b="1" dirty="0" err="1">
                <a:latin typeface="Lucida Console" panose="020B0609040504020204" pitchFamily="49" charset="0"/>
              </a:rPr>
              <a:t>fastqc-run.sh</a:t>
            </a:r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b="1" dirty="0" err="1">
                <a:latin typeface="Lucida Console" panose="020B0609040504020204" pitchFamily="49" charset="0"/>
              </a:rPr>
              <a:t>chmod</a:t>
            </a:r>
            <a:r>
              <a:rPr lang="en-US" b="1" dirty="0">
                <a:latin typeface="Lucida Console" panose="020B0609040504020204" pitchFamily="49" charset="0"/>
              </a:rPr>
              <a:t> g=w </a:t>
            </a:r>
            <a:r>
              <a:rPr lang="en-US" b="1" dirty="0" err="1">
                <a:latin typeface="Lucida Console" panose="020B0609040504020204" pitchFamily="49" charset="0"/>
              </a:rPr>
              <a:t>fastqc-run.sh</a:t>
            </a:r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Corbel" panose="020B0503020204020204" pitchFamily="34" charset="0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8A3D25-CAF8-2863-0C9B-B2C49F0EEB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854" y="3796087"/>
            <a:ext cx="59055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6858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 permissions – changing permissions using absolute mode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131115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Absolute mode uses numbers to represent permissions and mathematical operators to modify them.</a:t>
            </a: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b="0" i="0" dirty="0">
              <a:solidFill>
                <a:srgbClr val="0A0A23"/>
              </a:solidFill>
              <a:effectLst/>
              <a:latin typeface="Corbel" panose="020B0503020204020204" pitchFamily="34" charset="0"/>
            </a:endParaRP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5FA39DC-BE55-9A92-D277-DB2C79545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4" y="2167687"/>
            <a:ext cx="6240694" cy="1866090"/>
          </a:xfrm>
          <a:prstGeom prst="rect">
            <a:avLst/>
          </a:prstGeom>
        </p:spPr>
      </p:pic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ADF84C85-A954-86B0-5C1D-7EDB9A88C2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571806"/>
              </p:ext>
            </p:extLst>
          </p:nvPr>
        </p:nvGraphicFramePr>
        <p:xfrm>
          <a:off x="1227108" y="4588924"/>
          <a:ext cx="5622290" cy="1814696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370330">
                  <a:extLst>
                    <a:ext uri="{9D8B030D-6E8A-4147-A177-3AD203B41FA5}">
                      <a16:colId xmlns:a16="http://schemas.microsoft.com/office/drawing/2014/main" val="2198039511"/>
                    </a:ext>
                  </a:extLst>
                </a:gridCol>
                <a:gridCol w="2125980">
                  <a:extLst>
                    <a:ext uri="{9D8B030D-6E8A-4147-A177-3AD203B41FA5}">
                      <a16:colId xmlns:a16="http://schemas.microsoft.com/office/drawing/2014/main" val="3375401738"/>
                    </a:ext>
                  </a:extLst>
                </a:gridCol>
                <a:gridCol w="2125980">
                  <a:extLst>
                    <a:ext uri="{9D8B030D-6E8A-4147-A177-3AD203B41FA5}">
                      <a16:colId xmlns:a16="http://schemas.microsoft.com/office/drawing/2014/main" val="3679443383"/>
                    </a:ext>
                  </a:extLst>
                </a:gridCol>
              </a:tblGrid>
              <a:tr h="45367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Lucida Console" panose="020B0609040504020204" pitchFamily="49" charset="0"/>
                        </a:rPr>
                        <a:t>Permission</a:t>
                      </a:r>
                      <a:endParaRPr lang="en-KE" sz="1400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Lucida Console" panose="020B0609040504020204" pitchFamily="49" charset="0"/>
                        </a:rPr>
                        <a:t>Assign permission</a:t>
                      </a:r>
                      <a:endParaRPr lang="en-KE" sz="1400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dirty="0">
                          <a:latin typeface="Lucida Console" panose="020B0609040504020204" pitchFamily="49" charset="0"/>
                        </a:rPr>
                        <a:t>Revove permission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869688"/>
                  </a:ext>
                </a:extLst>
              </a:tr>
              <a:tr h="453674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222222"/>
                          </a:solidFill>
                          <a:latin typeface="Lucida Console" panose="020B0609040504020204" pitchFamily="49" charset="0"/>
                        </a:rPr>
                        <a:t>Read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A</a:t>
                      </a:r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dd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Subtract 4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08629"/>
                  </a:ext>
                </a:extLst>
              </a:tr>
              <a:tr h="453674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W</a:t>
                      </a:r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rite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A</a:t>
                      </a:r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dd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S</a:t>
                      </a:r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ubtract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462707"/>
                  </a:ext>
                </a:extLst>
              </a:tr>
              <a:tr h="453674"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Execute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A</a:t>
                      </a:r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dd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S</a:t>
                      </a:r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ubtract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268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42149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 permissions – changing permissions using absolute mode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073396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A0A23"/>
                </a:solidFill>
                <a:effectLst/>
                <a:latin typeface="inherit"/>
              </a:rPr>
              <a:t>Set read for user, read and execute for group, and only execute for others.</a:t>
            </a: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b="0" i="0" dirty="0">
              <a:solidFill>
                <a:srgbClr val="0A0A23"/>
              </a:solidFill>
              <a:effectLst/>
              <a:latin typeface="Corbel" panose="020B0503020204020204" pitchFamily="34" charset="0"/>
            </a:endParaRP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dirty="0">
              <a:latin typeface="Corbel" panose="020B0503020204020204" pitchFamily="34" charset="0"/>
            </a:endParaRP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1" dirty="0" err="1">
                <a:latin typeface="Lucida Console" panose="020B0609040504020204" pitchFamily="49" charset="0"/>
              </a:rPr>
              <a:t>chmod</a:t>
            </a:r>
            <a:r>
              <a:rPr lang="en-US" b="1" dirty="0">
                <a:latin typeface="Lucida Console" panose="020B0609040504020204" pitchFamily="49" charset="0"/>
              </a:rPr>
              <a:t> 451 filename</a:t>
            </a:r>
          </a:p>
          <a:p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Remove execution rights from others and group.</a:t>
            </a:r>
          </a:p>
          <a:p>
            <a:endParaRPr lang="en-US" dirty="0">
              <a:solidFill>
                <a:srgbClr val="0A0A23"/>
              </a:solidFill>
              <a:latin typeface="Corbel" panose="020B0503020204020204" pitchFamily="34" charset="0"/>
            </a:endParaRPr>
          </a:p>
          <a:p>
            <a:endParaRPr lang="en-US" b="0" i="0" dirty="0">
              <a:solidFill>
                <a:srgbClr val="0A0A23"/>
              </a:solidFill>
              <a:effectLst/>
              <a:latin typeface="Corbel" panose="020B0503020204020204" pitchFamily="34" charset="0"/>
            </a:endParaRPr>
          </a:p>
          <a:p>
            <a:endParaRPr lang="en-US" b="1" dirty="0">
              <a:latin typeface="Lucida Console" panose="020B0609040504020204" pitchFamily="49" charset="0"/>
            </a:endParaRPr>
          </a:p>
          <a:p>
            <a:endParaRPr lang="en-US" b="1" dirty="0">
              <a:latin typeface="Lucida Console" panose="020B0609040504020204" pitchFamily="49" charset="0"/>
            </a:endParaRPr>
          </a:p>
          <a:p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b="1" dirty="0" err="1">
                <a:latin typeface="Lucida Console" panose="020B0609040504020204" pitchFamily="49" charset="0"/>
              </a:rPr>
              <a:t>chmod</a:t>
            </a:r>
            <a:r>
              <a:rPr lang="en-US" b="1" dirty="0">
                <a:latin typeface="Lucida Console" panose="020B0609040504020204" pitchFamily="49" charset="0"/>
              </a:rPr>
              <a:t> 440 filename</a:t>
            </a:r>
          </a:p>
          <a:p>
            <a:endParaRPr lang="en-US" b="1" dirty="0"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73008C2-5E29-5E11-83FC-3F1DE5297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575941"/>
              </p:ext>
            </p:extLst>
          </p:nvPr>
        </p:nvGraphicFramePr>
        <p:xfrm>
          <a:off x="945223" y="2106202"/>
          <a:ext cx="5364320" cy="1512272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870948">
                  <a:extLst>
                    <a:ext uri="{9D8B030D-6E8A-4147-A177-3AD203B41FA5}">
                      <a16:colId xmlns:a16="http://schemas.microsoft.com/office/drawing/2014/main" val="2198039511"/>
                    </a:ext>
                  </a:extLst>
                </a:gridCol>
                <a:gridCol w="1123343">
                  <a:extLst>
                    <a:ext uri="{9D8B030D-6E8A-4147-A177-3AD203B41FA5}">
                      <a16:colId xmlns:a16="http://schemas.microsoft.com/office/drawing/2014/main" val="3375401738"/>
                    </a:ext>
                  </a:extLst>
                </a:gridCol>
                <a:gridCol w="1123343">
                  <a:extLst>
                    <a:ext uri="{9D8B030D-6E8A-4147-A177-3AD203B41FA5}">
                      <a16:colId xmlns:a16="http://schemas.microsoft.com/office/drawing/2014/main" val="3679443383"/>
                    </a:ext>
                  </a:extLst>
                </a:gridCol>
                <a:gridCol w="1123343">
                  <a:extLst>
                    <a:ext uri="{9D8B030D-6E8A-4147-A177-3AD203B41FA5}">
                      <a16:colId xmlns:a16="http://schemas.microsoft.com/office/drawing/2014/main" val="1475557981"/>
                    </a:ext>
                  </a:extLst>
                </a:gridCol>
                <a:gridCol w="1123343">
                  <a:extLst>
                    <a:ext uri="{9D8B030D-6E8A-4147-A177-3AD203B41FA5}">
                      <a16:colId xmlns:a16="http://schemas.microsoft.com/office/drawing/2014/main" val="2658929768"/>
                    </a:ext>
                  </a:extLst>
                </a:gridCol>
              </a:tblGrid>
              <a:tr h="378068">
                <a:tc>
                  <a:txBody>
                    <a:bodyPr/>
                    <a:lstStyle/>
                    <a:p>
                      <a:endParaRPr lang="en-KE" sz="1400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Lucida Console" panose="020B0609040504020204" pitchFamily="49" charset="0"/>
                        </a:rPr>
                        <a:t>Read</a:t>
                      </a:r>
                      <a:endParaRPr lang="en-KE" sz="1400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dirty="0">
                          <a:latin typeface="Lucida Console" panose="020B0609040504020204" pitchFamily="49" charset="0"/>
                        </a:rPr>
                        <a:t>Write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dirty="0">
                          <a:latin typeface="Lucida Console" panose="020B0609040504020204" pitchFamily="49" charset="0"/>
                        </a:rPr>
                        <a:t>Execute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dirty="0">
                          <a:latin typeface="Lucida Console" panose="020B0609040504020204" pitchFamily="49" charset="0"/>
                        </a:rPr>
                        <a:t>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869688"/>
                  </a:ext>
                </a:extLst>
              </a:tr>
              <a:tr h="3780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222222"/>
                          </a:solidFill>
                          <a:latin typeface="Lucida Console" panose="020B0609040504020204" pitchFamily="49" charset="0"/>
                        </a:rPr>
                        <a:t>user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4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0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08629"/>
                  </a:ext>
                </a:extLst>
              </a:tr>
              <a:tr h="378068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group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0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462707"/>
                  </a:ext>
                </a:extLst>
              </a:tr>
              <a:tr h="378068"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others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0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0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26878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55E80BF-E8FC-213B-3DDA-F5908D23A7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8927037"/>
              </p:ext>
            </p:extLst>
          </p:nvPr>
        </p:nvGraphicFramePr>
        <p:xfrm>
          <a:off x="5393933" y="4599495"/>
          <a:ext cx="5364320" cy="1512272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870948">
                  <a:extLst>
                    <a:ext uri="{9D8B030D-6E8A-4147-A177-3AD203B41FA5}">
                      <a16:colId xmlns:a16="http://schemas.microsoft.com/office/drawing/2014/main" val="2198039511"/>
                    </a:ext>
                  </a:extLst>
                </a:gridCol>
                <a:gridCol w="1123343">
                  <a:extLst>
                    <a:ext uri="{9D8B030D-6E8A-4147-A177-3AD203B41FA5}">
                      <a16:colId xmlns:a16="http://schemas.microsoft.com/office/drawing/2014/main" val="3375401738"/>
                    </a:ext>
                  </a:extLst>
                </a:gridCol>
                <a:gridCol w="1123343">
                  <a:extLst>
                    <a:ext uri="{9D8B030D-6E8A-4147-A177-3AD203B41FA5}">
                      <a16:colId xmlns:a16="http://schemas.microsoft.com/office/drawing/2014/main" val="3679443383"/>
                    </a:ext>
                  </a:extLst>
                </a:gridCol>
                <a:gridCol w="1123343">
                  <a:extLst>
                    <a:ext uri="{9D8B030D-6E8A-4147-A177-3AD203B41FA5}">
                      <a16:colId xmlns:a16="http://schemas.microsoft.com/office/drawing/2014/main" val="1475557981"/>
                    </a:ext>
                  </a:extLst>
                </a:gridCol>
                <a:gridCol w="1123343">
                  <a:extLst>
                    <a:ext uri="{9D8B030D-6E8A-4147-A177-3AD203B41FA5}">
                      <a16:colId xmlns:a16="http://schemas.microsoft.com/office/drawing/2014/main" val="2658929768"/>
                    </a:ext>
                  </a:extLst>
                </a:gridCol>
              </a:tblGrid>
              <a:tr h="378068">
                <a:tc>
                  <a:txBody>
                    <a:bodyPr/>
                    <a:lstStyle/>
                    <a:p>
                      <a:endParaRPr lang="en-KE" sz="1400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Lucida Console" panose="020B0609040504020204" pitchFamily="49" charset="0"/>
                        </a:rPr>
                        <a:t>Read</a:t>
                      </a:r>
                      <a:endParaRPr lang="en-KE" sz="1400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dirty="0">
                          <a:latin typeface="Lucida Console" panose="020B0609040504020204" pitchFamily="49" charset="0"/>
                        </a:rPr>
                        <a:t>Write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dirty="0">
                          <a:latin typeface="Lucida Console" panose="020B0609040504020204" pitchFamily="49" charset="0"/>
                        </a:rPr>
                        <a:t>Execute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dirty="0">
                          <a:latin typeface="Lucida Console" panose="020B0609040504020204" pitchFamily="49" charset="0"/>
                        </a:rPr>
                        <a:t>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869688"/>
                  </a:ext>
                </a:extLst>
              </a:tr>
              <a:tr h="3780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222222"/>
                          </a:solidFill>
                          <a:latin typeface="Lucida Console" panose="020B0609040504020204" pitchFamily="49" charset="0"/>
                        </a:rPr>
                        <a:t>user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4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0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08629"/>
                  </a:ext>
                </a:extLst>
              </a:tr>
              <a:tr h="378068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group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0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1 - 1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462707"/>
                  </a:ext>
                </a:extLst>
              </a:tr>
              <a:tr h="378068"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others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0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Lucida Console" panose="020B0609040504020204" pitchFamily="49" charset="0"/>
                        </a:rPr>
                        <a:t>0</a:t>
                      </a:r>
                      <a:endParaRPr lang="en-KE" sz="1400" b="1" dirty="0"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1 - 1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E" sz="1400" b="1" dirty="0">
                          <a:latin typeface="Lucida Console" panose="020B0609040504020204" pitchFamily="49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268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46991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File permissions – changing permissions using absolute mode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073396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If the resulting mode of </a:t>
            </a:r>
            <a:r>
              <a:rPr lang="en-US" b="1" i="0" dirty="0" err="1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chmod</a:t>
            </a:r>
            <a:r>
              <a:rPr lang="en-US" b="1" i="0" dirty="0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 451 </a:t>
            </a:r>
            <a:r>
              <a:rPr lang="en-US" b="0" i="0" dirty="0">
                <a:solidFill>
                  <a:srgbClr val="0A0A23"/>
                </a:solidFill>
                <a:effectLst/>
                <a:latin typeface="Corbel" panose="020B0503020204020204" pitchFamily="34" charset="0"/>
              </a:rPr>
              <a:t>is equivalent to </a:t>
            </a:r>
            <a:r>
              <a:rPr lang="en-US" b="0" i="0" dirty="0">
                <a:solidFill>
                  <a:srgbClr val="0A0A23"/>
                </a:solidFill>
                <a:effectLst/>
                <a:latin typeface="Lucida Console" panose="020B0609040504020204" pitchFamily="49" charset="0"/>
              </a:rPr>
              <a:t>r--r-x—x?</a:t>
            </a:r>
          </a:p>
          <a:p>
            <a:endParaRPr lang="en-US" b="0" i="0" dirty="0">
              <a:solidFill>
                <a:srgbClr val="0A0A23"/>
              </a:solidFill>
              <a:effectLst/>
              <a:latin typeface="inherit"/>
            </a:endParaRPr>
          </a:p>
          <a:p>
            <a:r>
              <a:rPr lang="en-US" b="0" i="0" dirty="0">
                <a:solidFill>
                  <a:srgbClr val="0A0A23"/>
                </a:solidFill>
                <a:effectLst/>
                <a:latin typeface="inherit"/>
              </a:rPr>
              <a:t>Write the resulting file modes for the following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1" dirty="0" err="1">
                <a:latin typeface="Lucida Console" panose="020B0609040504020204" pitchFamily="49" charset="0"/>
              </a:rPr>
              <a:t>chmod</a:t>
            </a:r>
            <a:r>
              <a:rPr lang="en-US" b="1" dirty="0">
                <a:latin typeface="Lucida Console" panose="020B0609040504020204" pitchFamily="49" charset="0"/>
              </a:rPr>
              <a:t> 777 filename</a:t>
            </a:r>
          </a:p>
          <a:p>
            <a:r>
              <a:rPr lang="en-US" b="1" dirty="0" err="1">
                <a:latin typeface="Lucida Console" panose="020B0609040504020204" pitchFamily="49" charset="0"/>
              </a:rPr>
              <a:t>chmod</a:t>
            </a:r>
            <a:r>
              <a:rPr lang="en-US" b="1" dirty="0">
                <a:latin typeface="Lucida Console" panose="020B0609040504020204" pitchFamily="49" charset="0"/>
              </a:rPr>
              <a:t> 754 filename</a:t>
            </a:r>
          </a:p>
          <a:p>
            <a:r>
              <a:rPr lang="en-US" b="1" dirty="0" err="1">
                <a:latin typeface="Lucida Console" panose="020B0609040504020204" pitchFamily="49" charset="0"/>
              </a:rPr>
              <a:t>chmod</a:t>
            </a:r>
            <a:r>
              <a:rPr lang="en-US" b="1" dirty="0">
                <a:latin typeface="Lucida Console" panose="020B0609040504020204" pitchFamily="49" charset="0"/>
              </a:rPr>
              <a:t> 700 filename</a:t>
            </a:r>
          </a:p>
          <a:p>
            <a:endParaRPr lang="en-US" b="1" dirty="0">
              <a:latin typeface="Lucida Console" panose="020B0609040504020204" pitchFamily="49" charset="0"/>
            </a:endParaRPr>
          </a:p>
          <a:p>
            <a:endParaRPr lang="en-US" b="1" dirty="0"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17870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Other useful commands and syntax of shell command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073396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latin typeface="Lucida Console" panose="020B0609040504020204" pitchFamily="49" charset="0"/>
              </a:rPr>
              <a:t>wget</a:t>
            </a:r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b="1" dirty="0">
                <a:latin typeface="Lucida Console" panose="020B0609040504020204" pitchFamily="49" charset="0"/>
              </a:rPr>
              <a:t>history</a:t>
            </a:r>
          </a:p>
          <a:p>
            <a:r>
              <a:rPr lang="en-US" b="1" dirty="0" err="1">
                <a:latin typeface="Lucida Console" panose="020B0609040504020204" pitchFamily="49" charset="0"/>
              </a:rPr>
              <a:t>zcat</a:t>
            </a:r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b="1" dirty="0">
                <a:latin typeface="Lucida Console" panose="020B0609040504020204" pitchFamily="49" charset="0"/>
              </a:rPr>
              <a:t>find</a:t>
            </a:r>
          </a:p>
          <a:p>
            <a:r>
              <a:rPr lang="en-US" b="1" dirty="0" err="1">
                <a:latin typeface="Lucida Console" panose="020B0609040504020204" pitchFamily="49" charset="0"/>
              </a:rPr>
              <a:t>gzip</a:t>
            </a:r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b="1" dirty="0" err="1">
                <a:latin typeface="Lucida Console" panose="020B0609040504020204" pitchFamily="49" charset="0"/>
              </a:rPr>
              <a:t>df</a:t>
            </a:r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b="1" dirty="0">
                <a:latin typeface="Lucida Console" panose="020B0609040504020204" pitchFamily="49" charset="0"/>
              </a:rPr>
              <a:t>file</a:t>
            </a:r>
          </a:p>
          <a:p>
            <a:r>
              <a:rPr lang="en-US" b="1" dirty="0">
                <a:latin typeface="Lucida Console" panose="020B0609040504020204" pitchFamily="49" charset="0"/>
              </a:rPr>
              <a:t>diff</a:t>
            </a: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54472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Syntax of shell command</a:t>
            </a:r>
            <a:endParaRPr dirty="0">
              <a:latin typeface="Century Gothic" panose="020B0502020202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A06903C4-EB97-8F20-830F-2E53E2D98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8704" y="1778876"/>
            <a:ext cx="5179598" cy="276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5415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71525" y="264174"/>
            <a:ext cx="3009900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Setup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25B3DA-B2E5-1BCA-5D94-06C267EEFF66}"/>
              </a:ext>
            </a:extLst>
          </p:cNvPr>
          <p:cNvSpPr txBox="1"/>
          <p:nvPr/>
        </p:nvSpPr>
        <p:spPr>
          <a:xfrm>
            <a:off x="608704" y="1424758"/>
            <a:ext cx="98007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Download the data from 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  <a:hlinkClick r:id="rId3"/>
              </a:rPr>
              <a:t>https://swcarpentry.github.io/shell-novice/data/shell-lesson-data.zip</a:t>
            </a:r>
            <a:endParaRPr lang="en-US" b="0" i="0" dirty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86B16F-8DAE-8090-E1D8-C823ED88DAAC}"/>
              </a:ext>
            </a:extLst>
          </p:cNvPr>
          <p:cNvSpPr txBox="1"/>
          <p:nvPr/>
        </p:nvSpPr>
        <p:spPr>
          <a:xfrm>
            <a:off x="909447" y="6478910"/>
            <a:ext cx="91970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orbel" panose="020B0503020204020204" pitchFamily="34" charset="0"/>
              </a:rPr>
              <a:t>https://</a:t>
            </a:r>
            <a:r>
              <a:rPr lang="en-US" sz="1200" dirty="0" err="1">
                <a:latin typeface="Corbel" panose="020B0503020204020204" pitchFamily="34" charset="0"/>
              </a:rPr>
              <a:t>swcarpentry.github.io</a:t>
            </a:r>
            <a:r>
              <a:rPr lang="en-US" sz="1200" dirty="0">
                <a:latin typeface="Corbel" panose="020B0503020204020204" pitchFamily="34" charset="0"/>
              </a:rPr>
              <a:t>/shell-novice/01-intro/</a:t>
            </a:r>
            <a:r>
              <a:rPr lang="en-US" sz="1200" dirty="0" err="1">
                <a:latin typeface="Corbel" panose="020B0503020204020204" pitchFamily="34" charset="0"/>
              </a:rPr>
              <a:t>index.html</a:t>
            </a:r>
            <a:endParaRPr lang="en-KE" sz="1200" dirty="0">
              <a:latin typeface="Corbel" panose="020B0503020204020204" pitchFamily="34" charset="0"/>
            </a:endParaRPr>
          </a:p>
        </p:txBody>
      </p:sp>
      <p:pic>
        <p:nvPicPr>
          <p:cNvPr id="7" name="Google Shape;297;p3">
            <a:extLst>
              <a:ext uri="{FF2B5EF4-FFF2-40B4-BE49-F238E27FC236}">
                <a16:creationId xmlns:a16="http://schemas.microsoft.com/office/drawing/2014/main" id="{313829C0-1B34-EDC8-C2D3-63C223B7C4B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96269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Other useful commands and syntax of shell command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07339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Lucida Console" panose="020B0609040504020204" pitchFamily="49" charset="0"/>
              </a:rPr>
              <a:t>cut 				</a:t>
            </a:r>
            <a:r>
              <a:rPr lang="en-US" dirty="0">
                <a:latin typeface="Corbel" panose="020B0503020204020204" pitchFamily="34" charset="0"/>
              </a:rPr>
              <a:t>cut out selected portions of each line of a file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dirty="0">
                <a:latin typeface="Corbel" panose="020B0503020204020204" pitchFamily="34" charset="0"/>
              </a:rPr>
              <a:t>In the </a:t>
            </a:r>
            <a:r>
              <a:rPr lang="en-US" b="1" dirty="0">
                <a:latin typeface="Lucida Console" panose="020B0609040504020204" pitchFamily="49" charset="0"/>
              </a:rPr>
              <a:t>animal-counts</a:t>
            </a:r>
            <a:r>
              <a:rPr lang="en-US" dirty="0">
                <a:latin typeface="Corbel" panose="020B0503020204020204" pitchFamily="34" charset="0"/>
              </a:rPr>
              <a:t> sub-directory within </a:t>
            </a:r>
            <a:r>
              <a:rPr lang="en-US" b="1" dirty="0">
                <a:latin typeface="Lucida Console" panose="020B0609040504020204" pitchFamily="49" charset="0"/>
              </a:rPr>
              <a:t>exercise-data</a:t>
            </a:r>
            <a:r>
              <a:rPr lang="en-US" dirty="0">
                <a:latin typeface="Corbel" panose="020B0503020204020204" pitchFamily="34" charset="0"/>
              </a:rPr>
              <a:t> directory, run the command</a:t>
            </a: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1" dirty="0">
                <a:effectLst/>
                <a:latin typeface="Lucida Console" panose="020B0609040504020204" pitchFamily="49" charset="0"/>
              </a:rPr>
              <a:t>cut</a:t>
            </a:r>
            <a:r>
              <a:rPr lang="en-US" b="1" dirty="0">
                <a:latin typeface="Lucida Console" panose="020B0609040504020204" pitchFamily="49" charset="0"/>
              </a:rPr>
              <a:t> </a:t>
            </a:r>
            <a:r>
              <a:rPr lang="en-US" b="1" dirty="0">
                <a:effectLst/>
                <a:latin typeface="Lucida Console" panose="020B0609040504020204" pitchFamily="49" charset="0"/>
              </a:rPr>
              <a:t>-d</a:t>
            </a:r>
            <a:r>
              <a:rPr lang="en-US" b="1" dirty="0">
                <a:latin typeface="Lucida Console" panose="020B0609040504020204" pitchFamily="49" charset="0"/>
              </a:rPr>
              <a:t> , </a:t>
            </a:r>
            <a:r>
              <a:rPr lang="en-US" b="1" dirty="0">
                <a:effectLst/>
                <a:latin typeface="Lucida Console" panose="020B0609040504020204" pitchFamily="49" charset="0"/>
              </a:rPr>
              <a:t>-f</a:t>
            </a:r>
            <a:r>
              <a:rPr lang="en-US" b="1" dirty="0">
                <a:latin typeface="Lucida Console" panose="020B0609040504020204" pitchFamily="49" charset="0"/>
              </a:rPr>
              <a:t> 2 </a:t>
            </a:r>
            <a:r>
              <a:rPr lang="en-US" b="1" dirty="0" err="1">
                <a:latin typeface="Lucida Console" panose="020B0609040504020204" pitchFamily="49" charset="0"/>
              </a:rPr>
              <a:t>animals.csv</a:t>
            </a:r>
            <a:endParaRPr lang="en-US" b="1" dirty="0">
              <a:latin typeface="Lucida Console" panose="020B0609040504020204" pitchFamily="49" charset="0"/>
            </a:endParaRPr>
          </a:p>
          <a:p>
            <a:endParaRPr lang="en-US" b="1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Corbel" panose="020B0503020204020204" pitchFamily="34" charset="0"/>
              </a:rPr>
              <a:t>We can further obtain </a:t>
            </a:r>
            <a:r>
              <a:rPr lang="en-US" dirty="0" err="1">
                <a:latin typeface="Corbel" panose="020B0503020204020204" pitchFamily="34" charset="0"/>
              </a:rPr>
              <a:t>uniq</a:t>
            </a:r>
            <a:r>
              <a:rPr lang="en-US" dirty="0">
                <a:latin typeface="Corbel" panose="020B0503020204020204" pitchFamily="34" charset="0"/>
              </a:rPr>
              <a:t> animals by using the command</a:t>
            </a:r>
            <a:endParaRPr lang="en-KE" dirty="0">
              <a:latin typeface="Corbel" panose="020B0503020204020204" pitchFamily="34" charset="0"/>
            </a:endParaRPr>
          </a:p>
          <a:p>
            <a:endParaRPr lang="en-US" dirty="0">
              <a:latin typeface="Corbel" panose="020B0503020204020204" pitchFamily="34" charset="0"/>
            </a:endParaRP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b="1" dirty="0">
                <a:effectLst/>
                <a:latin typeface="Lucida Console" panose="020B0609040504020204" pitchFamily="49" charset="0"/>
              </a:rPr>
              <a:t>cut</a:t>
            </a:r>
            <a:r>
              <a:rPr lang="en-US" b="1" dirty="0">
                <a:latin typeface="Lucida Console" panose="020B0609040504020204" pitchFamily="49" charset="0"/>
              </a:rPr>
              <a:t> </a:t>
            </a:r>
            <a:r>
              <a:rPr lang="en-US" b="1" dirty="0">
                <a:effectLst/>
                <a:latin typeface="Lucida Console" panose="020B0609040504020204" pitchFamily="49" charset="0"/>
              </a:rPr>
              <a:t>-d</a:t>
            </a:r>
            <a:r>
              <a:rPr lang="en-US" b="1" dirty="0">
                <a:latin typeface="Lucida Console" panose="020B0609040504020204" pitchFamily="49" charset="0"/>
              </a:rPr>
              <a:t> , </a:t>
            </a:r>
            <a:r>
              <a:rPr lang="en-US" b="1" dirty="0">
                <a:effectLst/>
                <a:latin typeface="Lucida Console" panose="020B0609040504020204" pitchFamily="49" charset="0"/>
              </a:rPr>
              <a:t>-f</a:t>
            </a:r>
            <a:r>
              <a:rPr lang="en-US" b="1" dirty="0">
                <a:latin typeface="Lucida Console" panose="020B0609040504020204" pitchFamily="49" charset="0"/>
              </a:rPr>
              <a:t> 2 </a:t>
            </a:r>
            <a:r>
              <a:rPr lang="en-US" b="1" dirty="0" err="1">
                <a:latin typeface="Lucida Console" panose="020B0609040504020204" pitchFamily="49" charset="0"/>
              </a:rPr>
              <a:t>animals.csv</a:t>
            </a:r>
            <a:r>
              <a:rPr lang="en-US" b="1" dirty="0">
                <a:latin typeface="Lucida Console" panose="020B0609040504020204" pitchFamily="49" charset="0"/>
              </a:rPr>
              <a:t> | sort | </a:t>
            </a:r>
            <a:r>
              <a:rPr lang="en-US" b="1" dirty="0" err="1">
                <a:latin typeface="Lucida Console" panose="020B0609040504020204" pitchFamily="49" charset="0"/>
              </a:rPr>
              <a:t>uniq</a:t>
            </a:r>
            <a:endParaRPr lang="en-US" b="1" dirty="0">
              <a:latin typeface="Lucida Console" panose="020B0609040504020204" pitchFamily="49" charset="0"/>
            </a:endParaRPr>
          </a:p>
          <a:p>
            <a:endParaRPr lang="en-US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39053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Challenge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073396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Starting from 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/Users/</a:t>
            </a:r>
            <a:r>
              <a:rPr lang="en-US" sz="1600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amanda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/data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, which of the following commands could Amanda use to navigate to her home directory, which is 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/Users/</a:t>
            </a:r>
            <a:r>
              <a:rPr lang="en-US" sz="1600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amanda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?</a:t>
            </a:r>
          </a:p>
          <a:p>
            <a:endParaRPr lang="en-US" sz="1600" b="1" dirty="0">
              <a:latin typeface="Lucida Console" panose="020B0609040504020204" pitchFamily="49" charset="0"/>
            </a:endParaRP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cd .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cd /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cd /home/</a:t>
            </a:r>
            <a:r>
              <a:rPr lang="en-US" sz="1600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amanda</a:t>
            </a:r>
            <a:endParaRPr lang="en-US" sz="1600" b="1" i="0" dirty="0">
              <a:solidFill>
                <a:srgbClr val="333333"/>
              </a:solidFill>
              <a:effectLst/>
              <a:latin typeface="Lucida Console" panose="020B0609040504020204" pitchFamily="49" charset="0"/>
            </a:endParaRP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cd ../..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cd ~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cd home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cd ~/data/..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cd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cd ..</a:t>
            </a:r>
          </a:p>
          <a:p>
            <a:endParaRPr lang="en-US" sz="1600" b="1" dirty="0"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4658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71525" y="264174"/>
            <a:ext cx="3009900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UNIX Anatomy</a:t>
            </a:r>
            <a:endParaRPr dirty="0">
              <a:latin typeface="Century Gothic" panose="020B0502020202020204" pitchFamily="34" charset="0"/>
            </a:endParaRP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C72A2EC-81FC-8270-845B-CE5FBD291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25" y="1152223"/>
            <a:ext cx="4762557" cy="53266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25B3DA-B2E5-1BCA-5D94-06C267EEFF66}"/>
              </a:ext>
            </a:extLst>
          </p:cNvPr>
          <p:cNvSpPr txBox="1"/>
          <p:nvPr/>
        </p:nvSpPr>
        <p:spPr>
          <a:xfrm>
            <a:off x="5745164" y="1152223"/>
            <a:ext cx="6110968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u="sng" dirty="0">
                <a:latin typeface="Corbel" panose="020B0503020204020204" pitchFamily="34" charset="0"/>
              </a:rPr>
              <a:t>Process</a:t>
            </a:r>
            <a:endParaRPr lang="en-US" sz="1600" b="0" i="0" u="sng" dirty="0">
              <a:effectLst/>
              <a:latin typeface="Corbel" panose="020B0503020204020204" pitchFamily="34" charset="0"/>
            </a:endParaRPr>
          </a:p>
          <a:p>
            <a:pPr algn="l"/>
            <a:endParaRPr lang="en-US" sz="1600" b="0" i="0" u="sng" dirty="0">
              <a:effectLst/>
              <a:latin typeface="Corbel" panose="020B0503020204020204" pitchFamily="34" charset="0"/>
            </a:endParaRPr>
          </a:p>
          <a:p>
            <a:pPr algn="l"/>
            <a:r>
              <a:rPr lang="en-US" sz="1600" b="0" i="0" dirty="0">
                <a:effectLst/>
                <a:latin typeface="-apple-system"/>
              </a:rPr>
              <a:t>In UNIX, a running program is called a </a:t>
            </a:r>
            <a:r>
              <a:rPr lang="en-US" sz="1600" b="1" i="0" dirty="0">
                <a:effectLst/>
                <a:latin typeface="-apple-system"/>
              </a:rPr>
              <a:t>process</a:t>
            </a:r>
            <a:r>
              <a:rPr lang="en-US" sz="1600" b="0" i="0" dirty="0">
                <a:effectLst/>
                <a:latin typeface="-apple-system"/>
              </a:rPr>
              <a:t>. A program that a process can be created from is called and </a:t>
            </a:r>
            <a:r>
              <a:rPr lang="en-US" sz="1600" b="1" i="0" dirty="0">
                <a:effectLst/>
                <a:latin typeface="-apple-system"/>
              </a:rPr>
              <a:t>executable</a:t>
            </a:r>
            <a:r>
              <a:rPr lang="en-US" sz="1600" b="0" i="0" dirty="0">
                <a:effectLst/>
                <a:latin typeface="-apple-system"/>
              </a:rPr>
              <a:t>.</a:t>
            </a:r>
          </a:p>
          <a:p>
            <a:pPr algn="l"/>
            <a:endParaRPr lang="en-US" sz="1600" dirty="0">
              <a:latin typeface="-apple-system"/>
            </a:endParaRPr>
          </a:p>
          <a:p>
            <a:pPr algn="l"/>
            <a:r>
              <a:rPr lang="en-US" sz="1600" u="sng" dirty="0">
                <a:latin typeface="Corbel" panose="020B0503020204020204" pitchFamily="34" charset="0"/>
              </a:rPr>
              <a:t>The Shell</a:t>
            </a:r>
          </a:p>
          <a:p>
            <a:pPr algn="l"/>
            <a:endParaRPr lang="en-US" sz="1600" u="sng" dirty="0">
              <a:latin typeface="Corbel" panose="020B0503020204020204" pitchFamily="34" charset="0"/>
            </a:endParaRPr>
          </a:p>
          <a:p>
            <a:pPr algn="l"/>
            <a:r>
              <a:rPr lang="en-US" sz="1600" b="0" i="0" dirty="0">
                <a:effectLst/>
                <a:latin typeface="Corbel" panose="020B0503020204020204" pitchFamily="34" charset="0"/>
              </a:rPr>
              <a:t>UNIX system user accesses the services of the kernel through an interface called a </a:t>
            </a:r>
            <a:r>
              <a:rPr lang="en-US" sz="1600" b="1" i="0" dirty="0">
                <a:effectLst/>
                <a:latin typeface="Corbel" panose="020B0503020204020204" pitchFamily="34" charset="0"/>
              </a:rPr>
              <a:t>shell</a:t>
            </a:r>
            <a:r>
              <a:rPr lang="en-US" sz="1600" b="0" i="0" dirty="0">
                <a:effectLst/>
                <a:latin typeface="Corbel" panose="020B0503020204020204" pitchFamily="34" charset="0"/>
              </a:rPr>
              <a:t>. </a:t>
            </a:r>
          </a:p>
          <a:p>
            <a:pPr algn="l"/>
            <a:endParaRPr lang="en-US" sz="1600" dirty="0">
              <a:latin typeface="Corbel" panose="020B0503020204020204" pitchFamily="34" charset="0"/>
            </a:endParaRPr>
          </a:p>
          <a:p>
            <a:pPr algn="l"/>
            <a:r>
              <a:rPr lang="en-US" sz="1600" b="0" i="0" dirty="0">
                <a:effectLst/>
                <a:latin typeface="Corbel" panose="020B0503020204020204" pitchFamily="34" charset="0"/>
              </a:rPr>
              <a:t>The shell is a </a:t>
            </a:r>
            <a:r>
              <a:rPr lang="en-US" sz="1600" b="1" i="0" dirty="0">
                <a:effectLst/>
                <a:latin typeface="Corbel" panose="020B0503020204020204" pitchFamily="34" charset="0"/>
              </a:rPr>
              <a:t>command interpreter </a:t>
            </a:r>
            <a:r>
              <a:rPr lang="en-US" sz="1600" b="0" i="0" dirty="0">
                <a:effectLst/>
                <a:latin typeface="Corbel" panose="020B0503020204020204" pitchFamily="34" charset="0"/>
              </a:rPr>
              <a:t>that allows the user to initiate processes to perform a nearly infinite variety of tasks.</a:t>
            </a:r>
          </a:p>
          <a:p>
            <a:pPr algn="l"/>
            <a:endParaRPr lang="en-US" sz="1600" dirty="0">
              <a:latin typeface="Corbel" panose="020B0503020204020204" pitchFamily="34" charset="0"/>
            </a:endParaRPr>
          </a:p>
          <a:p>
            <a:pPr algn="l"/>
            <a:endParaRPr lang="en-US" sz="1600" dirty="0">
              <a:latin typeface="Corbel" panose="020B0503020204020204" pitchFamily="34" charset="0"/>
            </a:endParaRPr>
          </a:p>
          <a:p>
            <a:pPr algn="l"/>
            <a:r>
              <a:rPr lang="en-US" u="sng" dirty="0">
                <a:latin typeface="Corbel" panose="020B0503020204020204" pitchFamily="34" charset="0"/>
              </a:rPr>
              <a:t>Utilities</a:t>
            </a:r>
          </a:p>
          <a:p>
            <a:pPr algn="l"/>
            <a:endParaRPr lang="en-US" u="sng" dirty="0">
              <a:latin typeface="Corbel" panose="020B0503020204020204" pitchFamily="34" charset="0"/>
            </a:endParaRPr>
          </a:p>
          <a:p>
            <a:pPr algn="l"/>
            <a:r>
              <a:rPr lang="en-US" sz="1600" b="0" dirty="0">
                <a:effectLst/>
                <a:latin typeface="Corbel" panose="020B0503020204020204" pitchFamily="34" charset="0"/>
              </a:rPr>
              <a:t>Utilities</a:t>
            </a:r>
            <a:r>
              <a:rPr lang="en-US" sz="1600" b="0" i="0" dirty="0">
                <a:effectLst/>
                <a:latin typeface="Corbel" panose="020B0503020204020204" pitchFamily="34" charset="0"/>
              </a:rPr>
              <a:t> are programs that perform system functions. Utility can also refer to a command that is used to do work of some sort, such as </a:t>
            </a:r>
            <a:r>
              <a:rPr lang="en-US" sz="1600" b="0" i="1" dirty="0">
                <a:effectLst/>
                <a:latin typeface="Corbel" panose="020B0503020204020204" pitchFamily="34" charset="0"/>
              </a:rPr>
              <a:t>mv</a:t>
            </a:r>
            <a:r>
              <a:rPr lang="en-US" sz="1600" b="0" i="0" dirty="0">
                <a:effectLst/>
                <a:latin typeface="Corbel" panose="020B0503020204020204" pitchFamily="34" charset="0"/>
              </a:rPr>
              <a:t> to move files or directories.</a:t>
            </a:r>
            <a:endParaRPr lang="en-US" sz="1600" dirty="0">
              <a:latin typeface="Corbel" panose="020B05030202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546900-8733-6379-257A-EC696A694BAA}"/>
              </a:ext>
            </a:extLst>
          </p:cNvPr>
          <p:cNvSpPr txBox="1"/>
          <p:nvPr/>
        </p:nvSpPr>
        <p:spPr>
          <a:xfrm>
            <a:off x="909447" y="6478910"/>
            <a:ext cx="91970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E" sz="1200" dirty="0">
                <a:latin typeface="Corbel" panose="020B0503020204020204" pitchFamily="34" charset="0"/>
              </a:rPr>
              <a:t>Source: </a:t>
            </a:r>
            <a:r>
              <a:rPr lang="en-US" sz="1200" dirty="0">
                <a:latin typeface="Corbel" panose="020B0503020204020204" pitchFamily="34" charset="0"/>
              </a:rPr>
              <a:t>http://</a:t>
            </a:r>
            <a:r>
              <a:rPr lang="en-US" sz="1200" dirty="0" err="1">
                <a:latin typeface="Corbel" panose="020B0503020204020204" pitchFamily="34" charset="0"/>
              </a:rPr>
              <a:t>ibgwww.colorado.edu</a:t>
            </a:r>
            <a:r>
              <a:rPr lang="en-US" sz="1200" dirty="0">
                <a:latin typeface="Corbel" panose="020B0503020204020204" pitchFamily="34" charset="0"/>
              </a:rPr>
              <a:t>/~</a:t>
            </a:r>
            <a:r>
              <a:rPr lang="en-US" sz="1200" dirty="0" err="1">
                <a:latin typeface="Corbel" panose="020B0503020204020204" pitchFamily="34" charset="0"/>
              </a:rPr>
              <a:t>lessem</a:t>
            </a:r>
            <a:r>
              <a:rPr lang="en-US" sz="1200" dirty="0">
                <a:latin typeface="Corbel" panose="020B0503020204020204" pitchFamily="34" charset="0"/>
              </a:rPr>
              <a:t>/psyc5112/</a:t>
            </a:r>
            <a:r>
              <a:rPr lang="en-US" sz="1200" dirty="0" err="1">
                <a:latin typeface="Corbel" panose="020B0503020204020204" pitchFamily="34" charset="0"/>
              </a:rPr>
              <a:t>usail</a:t>
            </a:r>
            <a:r>
              <a:rPr lang="en-US" sz="1200" dirty="0">
                <a:latin typeface="Corbel" panose="020B0503020204020204" pitchFamily="34" charset="0"/>
              </a:rPr>
              <a:t>/concepts/anatomy-of-</a:t>
            </a:r>
            <a:r>
              <a:rPr lang="en-US" sz="1200" dirty="0" err="1">
                <a:latin typeface="Corbel" panose="020B0503020204020204" pitchFamily="34" charset="0"/>
              </a:rPr>
              <a:t>unix</a:t>
            </a:r>
            <a:r>
              <a:rPr lang="en-US" sz="1200" dirty="0">
                <a:latin typeface="Corbel" panose="020B0503020204020204" pitchFamily="34" charset="0"/>
              </a:rPr>
              <a:t>/</a:t>
            </a:r>
            <a:r>
              <a:rPr lang="en-US" sz="1200" dirty="0" err="1">
                <a:latin typeface="Corbel" panose="020B0503020204020204" pitchFamily="34" charset="0"/>
              </a:rPr>
              <a:t>anatomy.html</a:t>
            </a:r>
            <a:endParaRPr lang="en-KE" sz="1200" dirty="0">
              <a:latin typeface="Corbel" panose="020B0503020204020204" pitchFamily="34" charset="0"/>
            </a:endParaRPr>
          </a:p>
        </p:txBody>
      </p:sp>
      <p:pic>
        <p:nvPicPr>
          <p:cNvPr id="5" name="Google Shape;297;p3">
            <a:extLst>
              <a:ext uri="{FF2B5EF4-FFF2-40B4-BE49-F238E27FC236}">
                <a16:creationId xmlns:a16="http://schemas.microsoft.com/office/drawing/2014/main" id="{01A94156-7A8E-6383-6EAC-9C60B04BAAA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976254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Challenge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073396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Using the filesystem diagram below, if </a:t>
            </a:r>
            <a:r>
              <a:rPr lang="en-US" sz="1600" b="1" dirty="0" err="1">
                <a:latin typeface="Lucida Console" panose="020B0609040504020204" pitchFamily="49" charset="0"/>
              </a:rPr>
              <a:t>pwd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displays </a:t>
            </a:r>
            <a:r>
              <a:rPr lang="en-US" sz="1600" b="1" dirty="0">
                <a:latin typeface="Lucida Console" panose="020B0609040504020204" pitchFamily="49" charset="0"/>
              </a:rPr>
              <a:t>/Users/thing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, what will </a:t>
            </a:r>
            <a:r>
              <a:rPr lang="en-US" sz="1600" b="1" dirty="0">
                <a:latin typeface="Lucida Console" panose="020B0609040504020204" pitchFamily="49" charset="0"/>
              </a:rPr>
              <a:t>ls -F ../backup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 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display?</a:t>
            </a:r>
          </a:p>
          <a:p>
            <a:pPr algn="l"/>
            <a:endParaRPr lang="en-US" sz="1600" b="1" dirty="0">
              <a:latin typeface="Lucida Console" panose="020B0609040504020204" pitchFamily="49" charset="0"/>
            </a:endParaRP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../backup: No such file or directory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2012-12-01 2013-01-08 2013-01-27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2012-12-01/ 2013-01-08/ 2013-01-27/</a:t>
            </a:r>
          </a:p>
          <a:p>
            <a:pPr algn="l"/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original/ </a:t>
            </a:r>
            <a:r>
              <a:rPr lang="en-US" sz="1600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pnas_final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/ </a:t>
            </a:r>
            <a:r>
              <a:rPr lang="en-US" sz="1600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pnas_sub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/</a:t>
            </a:r>
          </a:p>
          <a:p>
            <a:pPr algn="l"/>
            <a:endParaRPr lang="en-US" sz="1600" b="1" dirty="0">
              <a:solidFill>
                <a:srgbClr val="333333"/>
              </a:solidFill>
              <a:latin typeface="Lucida Console" panose="020B0609040504020204" pitchFamily="49" charset="0"/>
            </a:endParaRPr>
          </a:p>
          <a:p>
            <a:pPr algn="l"/>
            <a:endParaRPr lang="en-US" sz="1600" b="1" i="0" dirty="0">
              <a:solidFill>
                <a:srgbClr val="333333"/>
              </a:solidFill>
              <a:effectLst/>
              <a:latin typeface="Lucida Console" panose="020B0609040504020204" pitchFamily="49" charset="0"/>
            </a:endParaRPr>
          </a:p>
          <a:p>
            <a:pPr algn="l"/>
            <a:endParaRPr lang="en-US" sz="1600" b="1" i="0" dirty="0">
              <a:solidFill>
                <a:srgbClr val="333333"/>
              </a:solidFill>
              <a:effectLst/>
              <a:latin typeface="Lucida Console" panose="020B0609040504020204" pitchFamily="49" charset="0"/>
            </a:endParaRPr>
          </a:p>
          <a:p>
            <a:endParaRPr lang="en-US" sz="1600" b="1" dirty="0"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6E8BA7C-90E2-95A1-740C-AAF072C3EB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28292" y="3094420"/>
            <a:ext cx="49784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4942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Challenge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073396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Using the filesystem diagram below, if </a:t>
            </a:r>
            <a:r>
              <a:rPr lang="en-US" sz="1600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pwd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displays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 /Users/backup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, and 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-r 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tells ls to display things in reverse order, what command(s) will result in the following output:</a:t>
            </a:r>
          </a:p>
          <a:p>
            <a:pPr algn="l"/>
            <a:endParaRPr lang="en-US" sz="1600" dirty="0">
              <a:solidFill>
                <a:srgbClr val="303030"/>
              </a:solidFill>
              <a:latin typeface="Helvetica Neue" panose="02000503000000020004" pitchFamily="2" charset="0"/>
            </a:endParaRPr>
          </a:p>
          <a:p>
            <a:pPr algn="l"/>
            <a:r>
              <a:rPr lang="en-US" sz="1600" b="1" dirty="0" err="1">
                <a:latin typeface="Lucida Console" panose="020B0609040504020204" pitchFamily="49" charset="0"/>
              </a:rPr>
              <a:t>pnas_sub</a:t>
            </a:r>
            <a:r>
              <a:rPr lang="en-US" sz="1600" b="1" dirty="0">
                <a:latin typeface="Lucida Console" panose="020B0609040504020204" pitchFamily="49" charset="0"/>
              </a:rPr>
              <a:t>/ </a:t>
            </a:r>
            <a:r>
              <a:rPr lang="en-US" sz="1600" b="1" dirty="0" err="1">
                <a:latin typeface="Lucida Console" panose="020B0609040504020204" pitchFamily="49" charset="0"/>
              </a:rPr>
              <a:t>pnas_final</a:t>
            </a:r>
            <a:r>
              <a:rPr lang="en-US" sz="1600" b="1" dirty="0">
                <a:latin typeface="Lucida Console" panose="020B0609040504020204" pitchFamily="49" charset="0"/>
              </a:rPr>
              <a:t>/ original/</a:t>
            </a:r>
            <a:endParaRPr lang="en-US" sz="1600" b="1" dirty="0">
              <a:solidFill>
                <a:srgbClr val="333333"/>
              </a:solidFill>
              <a:latin typeface="Lucida Console" panose="020B0609040504020204" pitchFamily="49" charset="0"/>
            </a:endParaRPr>
          </a:p>
          <a:p>
            <a:pPr algn="l"/>
            <a:endParaRPr lang="en-US" sz="1600" b="1" i="0" dirty="0">
              <a:solidFill>
                <a:srgbClr val="333333"/>
              </a:solidFill>
              <a:effectLst/>
              <a:latin typeface="Lucida Console" panose="020B0609040504020204" pitchFamily="49" charset="0"/>
            </a:endParaRPr>
          </a:p>
          <a:p>
            <a:pPr algn="l"/>
            <a:endParaRPr lang="en-US" sz="1600" b="1" i="0" dirty="0">
              <a:solidFill>
                <a:srgbClr val="333333"/>
              </a:solidFill>
              <a:effectLst/>
              <a:latin typeface="Lucida Console" panose="020B0609040504020204" pitchFamily="49" charset="0"/>
            </a:endParaRPr>
          </a:p>
          <a:p>
            <a:endParaRPr lang="en-US" sz="1600" b="1" dirty="0">
              <a:latin typeface="Lucida Console" panose="020B0609040504020204" pitchFamily="49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66E8BA7C-90E2-95A1-740C-AAF072C3EB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25919" y="3062889"/>
            <a:ext cx="49784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0376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Challenge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43713"/>
            <a:ext cx="107339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Suppose that you created a plain-text file in your current directory to contain a list of the statistical tests you will need to do to analyze your data, and named it: 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statstics.txt</a:t>
            </a:r>
            <a:endParaRPr lang="en-US" b="1" i="0" dirty="0">
              <a:solidFill>
                <a:srgbClr val="333333"/>
              </a:solidFill>
              <a:effectLst/>
              <a:latin typeface="Lucida Console" panose="020B0609040504020204" pitchFamily="49" charset="0"/>
            </a:endParaRPr>
          </a:p>
          <a:p>
            <a:pPr algn="l"/>
            <a:endParaRPr lang="en-US" b="0" i="0" dirty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After creating and saving this file you realize you misspelled the filename! You want to correct the mistake, which of the following commands could you use to do so?</a:t>
            </a:r>
          </a:p>
          <a:p>
            <a:pPr algn="l"/>
            <a:endParaRPr lang="en-US" b="0" i="0" dirty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algn="l"/>
            <a:r>
              <a:rPr lang="en-US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cp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statstics.txt</a:t>
            </a:r>
            <a:r>
              <a:rPr lang="en-US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statistics.txt</a:t>
            </a:r>
            <a:endParaRPr lang="en-US" b="1" i="0" dirty="0">
              <a:solidFill>
                <a:srgbClr val="333333"/>
              </a:solidFill>
              <a:effectLst/>
              <a:latin typeface="Lucida Console" panose="020B0609040504020204" pitchFamily="49" charset="0"/>
            </a:endParaRPr>
          </a:p>
          <a:p>
            <a:pPr algn="l"/>
            <a:r>
              <a:rPr lang="en-US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mv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statstics.txt</a:t>
            </a:r>
            <a:r>
              <a:rPr lang="en-US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statistics.txt</a:t>
            </a:r>
            <a:endParaRPr lang="en-US" b="1" i="0" dirty="0">
              <a:solidFill>
                <a:srgbClr val="333333"/>
              </a:solidFill>
              <a:effectLst/>
              <a:latin typeface="Lucida Console" panose="020B0609040504020204" pitchFamily="49" charset="0"/>
            </a:endParaRPr>
          </a:p>
          <a:p>
            <a:pPr algn="l"/>
            <a:r>
              <a:rPr lang="en-US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mv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statstics.txt</a:t>
            </a:r>
            <a:r>
              <a:rPr lang="en-US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 .</a:t>
            </a:r>
          </a:p>
          <a:p>
            <a:pPr algn="l"/>
            <a:r>
              <a:rPr lang="en-US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cp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statstics.txt</a:t>
            </a:r>
            <a:r>
              <a:rPr lang="en-US" b="1" i="0" dirty="0">
                <a:solidFill>
                  <a:srgbClr val="333333"/>
                </a:solidFill>
                <a:effectLst/>
                <a:latin typeface="Lucida Console" panose="020B0609040504020204" pitchFamily="49" charset="0"/>
              </a:rPr>
              <a:t> .</a:t>
            </a:r>
            <a:endParaRPr lang="en-US" b="1" i="0" dirty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algn="l"/>
            <a:endParaRPr lang="en-US" b="1" i="0" dirty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endParaRPr lang="en-US" b="1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69547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Challenge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524621" y="1114940"/>
            <a:ext cx="1144666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rbel" panose="020B0503020204020204" pitchFamily="34" charset="0"/>
              </a:rPr>
              <a:t>Count the number of lines in all the files ending with </a:t>
            </a:r>
            <a:r>
              <a:rPr lang="en-US" b="1" i="0" dirty="0">
                <a:effectLst/>
                <a:latin typeface="Corbel" panose="020B0503020204020204" pitchFamily="34" charset="0"/>
              </a:rPr>
              <a:t>.</a:t>
            </a:r>
            <a:r>
              <a:rPr lang="en-US" b="1" i="0" dirty="0" err="1">
                <a:effectLst/>
                <a:latin typeface="Corbel" panose="020B0503020204020204" pitchFamily="34" charset="0"/>
              </a:rPr>
              <a:t>pdb</a:t>
            </a:r>
            <a:r>
              <a:rPr lang="en-US" b="1" i="0" dirty="0">
                <a:effectLst/>
                <a:latin typeface="Corbel" panose="020B0503020204020204" pitchFamily="34" charset="0"/>
              </a:rPr>
              <a:t> </a:t>
            </a:r>
            <a:r>
              <a:rPr lang="en-US" b="0" i="0" dirty="0">
                <a:effectLst/>
                <a:latin typeface="Corbel" panose="020B0503020204020204" pitchFamily="34" charset="0"/>
              </a:rPr>
              <a:t>extension in the 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proteins</a:t>
            </a:r>
            <a:r>
              <a:rPr lang="en-US" b="0" i="0" dirty="0">
                <a:effectLst/>
                <a:latin typeface="Corbel" panose="020B0503020204020204" pitchFamily="34" charset="0"/>
              </a:rPr>
              <a:t> directory, sort by the number of lines and and redirect the output to a file called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sorted_lengths.txt</a:t>
            </a:r>
            <a:r>
              <a:rPr lang="en-US" dirty="0">
                <a:latin typeface="Corbel" panose="020B0503020204020204" pitchFamily="34" charset="0"/>
              </a:rPr>
              <a:t> in a new directory called </a:t>
            </a:r>
            <a:r>
              <a:rPr lang="en-US" b="1" dirty="0">
                <a:latin typeface="Lucida Console" panose="020B0609040504020204" pitchFamily="49" charset="0"/>
              </a:rPr>
              <a:t>results</a:t>
            </a:r>
            <a:r>
              <a:rPr lang="en-US" dirty="0">
                <a:latin typeface="Corbel" panose="020B0503020204020204" pitchFamily="34" charset="0"/>
              </a:rPr>
              <a:t>.</a:t>
            </a:r>
            <a:endParaRPr lang="en-US" b="1" i="0" dirty="0">
              <a:effectLst/>
              <a:latin typeface="Lucida Console" panose="020B0609040504020204" pitchFamily="49" charset="0"/>
            </a:endParaRPr>
          </a:p>
          <a:p>
            <a:pPr algn="l"/>
            <a:endParaRPr lang="en-US" b="0" i="0" dirty="0">
              <a:effectLst/>
              <a:latin typeface="Corbel" panose="020B0503020204020204" pitchFamily="34" charset="0"/>
            </a:endParaRPr>
          </a:p>
          <a:p>
            <a:pPr algn="l"/>
            <a:r>
              <a:rPr lang="en-US" b="0" i="0" dirty="0">
                <a:effectLst/>
                <a:latin typeface="Corbel" panose="020B0503020204020204" pitchFamily="34" charset="0"/>
              </a:rPr>
              <a:t>In the</a:t>
            </a:r>
            <a:r>
              <a:rPr lang="en-US" b="1" i="0" dirty="0">
                <a:effectLst/>
                <a:latin typeface="Corbel" panose="020B0503020204020204" pitchFamily="34" charset="0"/>
              </a:rPr>
              <a:t> 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proteins</a:t>
            </a:r>
            <a:r>
              <a:rPr lang="en-US" b="1" i="0" dirty="0">
                <a:effectLst/>
                <a:latin typeface="Corbel" panose="020B0503020204020204" pitchFamily="34" charset="0"/>
              </a:rPr>
              <a:t> </a:t>
            </a:r>
            <a:r>
              <a:rPr lang="en-US" b="0" i="0" dirty="0">
                <a:effectLst/>
                <a:latin typeface="Corbel" panose="020B0503020204020204" pitchFamily="34" charset="0"/>
              </a:rPr>
              <a:t>directory, we want to find the 3 files which have the least number of lines. Which command listed below would work?</a:t>
            </a:r>
          </a:p>
          <a:p>
            <a:pPr algn="l"/>
            <a:endParaRPr lang="en-US" b="0" i="0" dirty="0">
              <a:effectLst/>
              <a:latin typeface="Corbel" panose="020B0503020204020204" pitchFamily="34" charset="0"/>
            </a:endParaRPr>
          </a:p>
          <a:p>
            <a:pPr algn="l"/>
            <a:r>
              <a:rPr lang="en-US" b="1" i="0" dirty="0" err="1">
                <a:effectLst/>
                <a:latin typeface="Lucida Console" panose="020B0609040504020204" pitchFamily="49" charset="0"/>
              </a:rPr>
              <a:t>wc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-l * &gt; sort -n &gt; head -n 3</a:t>
            </a:r>
          </a:p>
          <a:p>
            <a:pPr algn="l"/>
            <a:r>
              <a:rPr lang="en-US" b="1" i="0" dirty="0" err="1">
                <a:effectLst/>
                <a:latin typeface="Lucida Console" panose="020B0609040504020204" pitchFamily="49" charset="0"/>
              </a:rPr>
              <a:t>wc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-l * | sort -n | head -n 1-3</a:t>
            </a:r>
          </a:p>
          <a:p>
            <a:pPr algn="l"/>
            <a:r>
              <a:rPr lang="en-US" b="1" i="0" dirty="0" err="1">
                <a:effectLst/>
                <a:latin typeface="Lucida Console" panose="020B0609040504020204" pitchFamily="49" charset="0"/>
              </a:rPr>
              <a:t>wc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-l * | head -n 3 | sort -n</a:t>
            </a:r>
          </a:p>
          <a:p>
            <a:pPr algn="l"/>
            <a:r>
              <a:rPr lang="en-US" b="1" i="0" dirty="0" err="1">
                <a:effectLst/>
                <a:latin typeface="Lucida Console" panose="020B0609040504020204" pitchFamily="49" charset="0"/>
              </a:rPr>
              <a:t>wc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-l * | sort -n | head -n 3</a:t>
            </a:r>
          </a:p>
          <a:p>
            <a:pPr algn="l"/>
            <a:endParaRPr lang="en-US" b="1" dirty="0">
              <a:latin typeface="Lucida Console" panose="020B0609040504020204" pitchFamily="49" charset="0"/>
            </a:endParaRPr>
          </a:p>
          <a:p>
            <a:pPr algn="l"/>
            <a:r>
              <a:rPr lang="en-US" b="0" i="0" dirty="0">
                <a:effectLst/>
                <a:latin typeface="Corbel" panose="020B0503020204020204" pitchFamily="34" charset="0"/>
              </a:rPr>
              <a:t>Suppose you want to delete your processed data files, and only keep your raw files and processing script to save storage. The raw files end in 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.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dat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 </a:t>
            </a:r>
            <a:r>
              <a:rPr lang="en-US" b="0" i="0" dirty="0">
                <a:effectLst/>
                <a:latin typeface="Corbel" panose="020B0503020204020204" pitchFamily="34" charset="0"/>
              </a:rPr>
              <a:t>and the processed files end in 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.txt</a:t>
            </a:r>
            <a:r>
              <a:rPr lang="en-US" b="0" i="0" dirty="0">
                <a:effectLst/>
                <a:latin typeface="Corbel" panose="020B0503020204020204" pitchFamily="34" charset="0"/>
              </a:rPr>
              <a:t>. Which of the following would remove all the processed data files, and </a:t>
            </a:r>
            <a:r>
              <a:rPr lang="en-US" b="0" i="1" dirty="0">
                <a:effectLst/>
                <a:latin typeface="Corbel" panose="020B0503020204020204" pitchFamily="34" charset="0"/>
              </a:rPr>
              <a:t>only</a:t>
            </a:r>
            <a:r>
              <a:rPr lang="en-US" b="0" i="0" dirty="0">
                <a:effectLst/>
                <a:latin typeface="Corbel" panose="020B0503020204020204" pitchFamily="34" charset="0"/>
              </a:rPr>
              <a:t> the processed data files?</a:t>
            </a:r>
          </a:p>
          <a:p>
            <a:pPr algn="l"/>
            <a:endParaRPr lang="en-US" b="0" i="0" dirty="0">
              <a:effectLst/>
              <a:latin typeface="Corbel" panose="020B0503020204020204" pitchFamily="34" charset="0"/>
            </a:endParaRPr>
          </a:p>
          <a:p>
            <a:pPr algn="l"/>
            <a:r>
              <a:rPr lang="en-US" b="1" i="0" dirty="0">
                <a:effectLst/>
                <a:latin typeface="Lucida Console" panose="020B0609040504020204" pitchFamily="49" charset="0"/>
              </a:rPr>
              <a:t>rm ?.txt</a:t>
            </a:r>
          </a:p>
          <a:p>
            <a:pPr algn="l"/>
            <a:r>
              <a:rPr lang="en-US" b="1" i="0" dirty="0">
                <a:effectLst/>
                <a:latin typeface="Lucida Console" panose="020B0609040504020204" pitchFamily="49" charset="0"/>
              </a:rPr>
              <a:t>rm *.txt</a:t>
            </a:r>
          </a:p>
          <a:p>
            <a:pPr algn="l"/>
            <a:r>
              <a:rPr lang="en-US" b="1" i="0" dirty="0">
                <a:effectLst/>
                <a:latin typeface="Lucida Console" panose="020B0609040504020204" pitchFamily="49" charset="0"/>
              </a:rPr>
              <a:t>rm * .txt</a:t>
            </a:r>
          </a:p>
          <a:p>
            <a:pPr algn="l"/>
            <a:r>
              <a:rPr lang="en-US" b="1" i="0" dirty="0">
                <a:effectLst/>
                <a:latin typeface="Lucida Console" panose="020B0609040504020204" pitchFamily="49" charset="0"/>
              </a:rPr>
              <a:t>rm *.*</a:t>
            </a:r>
          </a:p>
          <a:p>
            <a:endParaRPr lang="en-US" b="1" dirty="0"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2178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10857256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Challenge</a:t>
            </a:r>
            <a:endParaRPr dirty="0">
              <a:latin typeface="Century Gothic" panose="020B0502020202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74F7DD-9803-5404-8892-DE55192054B7}"/>
              </a:ext>
            </a:extLst>
          </p:cNvPr>
          <p:cNvSpPr txBox="1"/>
          <p:nvPr/>
        </p:nvSpPr>
        <p:spPr>
          <a:xfrm>
            <a:off x="515007" y="1517487"/>
            <a:ext cx="1111994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rbel" panose="020B0503020204020204" pitchFamily="34" charset="0"/>
              </a:rPr>
              <a:t>The 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uniq</a:t>
            </a:r>
            <a:r>
              <a:rPr lang="en-US" b="0" i="0" dirty="0">
                <a:effectLst/>
                <a:latin typeface="Corbel" panose="020B0503020204020204" pitchFamily="34" charset="0"/>
              </a:rPr>
              <a:t> command has a 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-c </a:t>
            </a:r>
            <a:r>
              <a:rPr lang="en-US" b="0" i="0" dirty="0">
                <a:effectLst/>
                <a:latin typeface="Corbel" panose="020B0503020204020204" pitchFamily="34" charset="0"/>
              </a:rPr>
              <a:t>option which gives a count of the number of times a line occurs in its input. Assuming your current directory is 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shell-lesson-data/exercise-data/animal-counts</a:t>
            </a:r>
            <a:r>
              <a:rPr lang="en-US" b="0" i="0" dirty="0">
                <a:effectLst/>
                <a:latin typeface="Corbel" panose="020B0503020204020204" pitchFamily="34" charset="0"/>
              </a:rPr>
              <a:t>, what command would you use to produce a table that shows the total count of each type of animal in the file?</a:t>
            </a:r>
          </a:p>
          <a:p>
            <a:pPr algn="l"/>
            <a:endParaRPr lang="en-US" b="0" i="0" dirty="0">
              <a:effectLst/>
              <a:latin typeface="Corbel" panose="020B0503020204020204" pitchFamily="34" charset="0"/>
            </a:endParaRPr>
          </a:p>
          <a:p>
            <a:pPr algn="l"/>
            <a:r>
              <a:rPr lang="en-US" b="1" i="0" dirty="0">
                <a:effectLst/>
                <a:latin typeface="Lucida Console" panose="020B0609040504020204" pitchFamily="49" charset="0"/>
              </a:rPr>
              <a:t>sort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animals.csv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|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uniq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-c</a:t>
            </a:r>
          </a:p>
          <a:p>
            <a:pPr algn="l"/>
            <a:r>
              <a:rPr lang="en-US" b="1" i="0" dirty="0">
                <a:effectLst/>
                <a:latin typeface="Lucida Console" panose="020B0609040504020204" pitchFamily="49" charset="0"/>
              </a:rPr>
              <a:t>sort -t, -k2,2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animals.csv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|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uniq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-c</a:t>
            </a:r>
          </a:p>
          <a:p>
            <a:pPr algn="l"/>
            <a:r>
              <a:rPr lang="en-US" b="1" i="0" dirty="0">
                <a:effectLst/>
                <a:latin typeface="Lucida Console" panose="020B0609040504020204" pitchFamily="49" charset="0"/>
              </a:rPr>
              <a:t>cut -d, -f 2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animals.csv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|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uniq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-c</a:t>
            </a:r>
          </a:p>
          <a:p>
            <a:pPr algn="l"/>
            <a:r>
              <a:rPr lang="en-US" b="1" i="0" dirty="0">
                <a:effectLst/>
                <a:latin typeface="Lucida Console" panose="020B0609040504020204" pitchFamily="49" charset="0"/>
              </a:rPr>
              <a:t>cut -d, -f 2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animals.csv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| sort |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uniq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-c</a:t>
            </a:r>
          </a:p>
          <a:p>
            <a:pPr algn="l"/>
            <a:r>
              <a:rPr lang="en-US" b="1" i="0" dirty="0">
                <a:effectLst/>
                <a:latin typeface="Lucida Console" panose="020B0609040504020204" pitchFamily="49" charset="0"/>
              </a:rPr>
              <a:t>cut -d, -f 2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animals.csv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| sort |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uniq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-c | </a:t>
            </a:r>
            <a:r>
              <a:rPr lang="en-US" b="1" i="0" dirty="0" err="1">
                <a:effectLst/>
                <a:latin typeface="Lucida Console" panose="020B0609040504020204" pitchFamily="49" charset="0"/>
              </a:rPr>
              <a:t>wc</a:t>
            </a:r>
            <a:r>
              <a:rPr lang="en-US" b="1" i="0" dirty="0">
                <a:effectLst/>
                <a:latin typeface="Lucida Console" panose="020B0609040504020204" pitchFamily="49" charset="0"/>
              </a:rPr>
              <a:t> -l</a:t>
            </a:r>
          </a:p>
        </p:txBody>
      </p:sp>
    </p:spTree>
    <p:extLst>
      <p:ext uri="{BB962C8B-B14F-4D97-AF65-F5344CB8AC3E}">
        <p14:creationId xmlns:p14="http://schemas.microsoft.com/office/powerpoint/2010/main" val="1834309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71525" y="264174"/>
            <a:ext cx="3009900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The Terminal</a:t>
            </a:r>
            <a:endParaRPr dirty="0">
              <a:latin typeface="Century Gothic" panose="020B0502020202020204" pitchFamily="34" charset="0"/>
            </a:endParaRPr>
          </a:p>
        </p:txBody>
      </p:sp>
      <p:pic>
        <p:nvPicPr>
          <p:cNvPr id="5" name="Picture 4" descr="A picture containing text, indoor, wall, stainless&#10;&#10;Description automatically generated">
            <a:extLst>
              <a:ext uri="{FF2B5EF4-FFF2-40B4-BE49-F238E27FC236}">
                <a16:creationId xmlns:a16="http://schemas.microsoft.com/office/drawing/2014/main" id="{F0F76FE9-90FA-9E5F-A214-BD6657AC2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25" y="1416664"/>
            <a:ext cx="3507174" cy="4678136"/>
          </a:xfrm>
          <a:prstGeom prst="rect">
            <a:avLst/>
          </a:prstGeom>
        </p:spPr>
      </p:pic>
      <p:pic>
        <p:nvPicPr>
          <p:cNvPr id="7" name="Picture 6" descr="A picture containing text, floor, indoor, computer&#10;&#10;Description automatically generated">
            <a:extLst>
              <a:ext uri="{FF2B5EF4-FFF2-40B4-BE49-F238E27FC236}">
                <a16:creationId xmlns:a16="http://schemas.microsoft.com/office/drawing/2014/main" id="{92B26FC3-94CB-F438-7568-A7778270FF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1166" y="1118507"/>
            <a:ext cx="4727604" cy="31517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4478112" y="4347122"/>
            <a:ext cx="609872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Corbel" panose="020B0503020204020204" pitchFamily="34" charset="0"/>
              </a:rPr>
              <a:t>Originally, computers </a:t>
            </a:r>
            <a:r>
              <a:rPr lang="en-US" b="0" i="0" dirty="0">
                <a:effectLst/>
                <a:latin typeface="Corbel" panose="020B0503020204020204" pitchFamily="34" charset="0"/>
              </a:rPr>
              <a:t>did not have </a:t>
            </a:r>
            <a:r>
              <a:rPr lang="en-US" b="1" i="0" dirty="0">
                <a:effectLst/>
                <a:latin typeface="Corbel" panose="020B0503020204020204" pitchFamily="34" charset="0"/>
              </a:rPr>
              <a:t>integrated hardware </a:t>
            </a:r>
            <a:r>
              <a:rPr lang="en-US" b="0" i="0" dirty="0">
                <a:effectLst/>
                <a:latin typeface="Corbel" panose="020B0503020204020204" pitchFamily="34" charset="0"/>
              </a:rPr>
              <a:t>for humans to use – e.g., they did not have integrated screens, keyboards, mice, track pads, etc. </a:t>
            </a:r>
          </a:p>
          <a:p>
            <a:pPr algn="just"/>
            <a:endParaRPr lang="en-US" dirty="0">
              <a:latin typeface="Corbel" panose="020B0503020204020204" pitchFamily="34" charset="0"/>
            </a:endParaRPr>
          </a:p>
          <a:p>
            <a:pPr algn="just"/>
            <a:r>
              <a:rPr lang="en-US" b="0" i="0" dirty="0">
                <a:effectLst/>
                <a:latin typeface="Corbel" panose="020B0503020204020204" pitchFamily="34" charset="0"/>
              </a:rPr>
              <a:t>Such </a:t>
            </a:r>
            <a:r>
              <a:rPr lang="en-US" b="1" i="0" dirty="0">
                <a:effectLst/>
                <a:latin typeface="Corbel" panose="020B0503020204020204" pitchFamily="34" charset="0"/>
              </a:rPr>
              <a:t>human computer interface devices</a:t>
            </a:r>
            <a:r>
              <a:rPr lang="en-US" b="0" i="0" dirty="0">
                <a:effectLst/>
                <a:latin typeface="Corbel" panose="020B0503020204020204" pitchFamily="34" charset="0"/>
              </a:rPr>
              <a:t> only arose with the advent of small personal computers (PC’s) designed and built largely for direct human use. </a:t>
            </a:r>
            <a:endParaRPr lang="en-KE" dirty="0">
              <a:latin typeface="Corbel" panose="020B05030202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01B6EB-9763-54FA-71F9-DAF074691275}"/>
              </a:ext>
            </a:extLst>
          </p:cNvPr>
          <p:cNvSpPr txBox="1"/>
          <p:nvPr/>
        </p:nvSpPr>
        <p:spPr>
          <a:xfrm>
            <a:off x="608704" y="6455326"/>
            <a:ext cx="91970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E" sz="1200" dirty="0">
                <a:latin typeface="Corbel" panose="020B0503020204020204" pitchFamily="34" charset="0"/>
              </a:rPr>
              <a:t>Source: https://jappavoo.github.io/UndertheCovers/textbook/unix/terminal.html</a:t>
            </a:r>
          </a:p>
        </p:txBody>
      </p:sp>
      <p:pic>
        <p:nvPicPr>
          <p:cNvPr id="11" name="Google Shape;297;p3">
            <a:extLst>
              <a:ext uri="{FF2B5EF4-FFF2-40B4-BE49-F238E27FC236}">
                <a16:creationId xmlns:a16="http://schemas.microsoft.com/office/drawing/2014/main" id="{2576639F-42D1-564B-25E8-AD17F2D7205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9210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5022029" y="3288998"/>
            <a:ext cx="4319588" cy="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"/>
          <p:cNvSpPr txBox="1"/>
          <p:nvPr/>
        </p:nvSpPr>
        <p:spPr>
          <a:xfrm>
            <a:off x="404597" y="198451"/>
            <a:ext cx="3009900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ASCII</a:t>
            </a: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 Terminal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7497072" y="1933059"/>
            <a:ext cx="429033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orbel" panose="020B0503020204020204" pitchFamily="34" charset="0"/>
                <a:hlinkClick r:id="rId4"/>
              </a:rPr>
              <a:t>ASCII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terminals can translate ASCII encoded text data to display, e.g., “print”, the appropriate character on the screen.</a:t>
            </a:r>
          </a:p>
          <a:p>
            <a:pPr algn="just"/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 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For example, if the software running on the computer sent the number </a:t>
            </a:r>
            <a:r>
              <a:rPr lang="en-US" b="1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65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 to the terminal, the terminal would display capital ‘</a:t>
            </a:r>
            <a:r>
              <a:rPr lang="en-US" b="1" i="0" dirty="0">
                <a:effectLst/>
                <a:latin typeface="Corbel" panose="020B0503020204020204" pitchFamily="34" charset="0"/>
              </a:rPr>
              <a:t>A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’ at the current </a:t>
            </a:r>
            <a:r>
              <a:rPr lang="en-US" b="0" i="0" u="none" strike="noStrike" dirty="0">
                <a:effectLst/>
                <a:latin typeface="Corbel" panose="020B0503020204020204" pitchFamily="34" charset="0"/>
                <a:hlinkClick r:id="rId5"/>
              </a:rPr>
              <a:t>“cursor”</a:t>
            </a:r>
            <a:r>
              <a:rPr lang="en-US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 position.</a:t>
            </a:r>
            <a:endParaRPr lang="en-KE" dirty="0">
              <a:latin typeface="Corbel" panose="020B0503020204020204" pitchFamily="34" charset="0"/>
            </a:endParaRP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B5E5202B-DFCC-7ACA-1DD0-BB5C1F1651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597" y="1152223"/>
            <a:ext cx="6387838" cy="42479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EA8584-D055-FDB5-B6DD-806D5450E25C}"/>
              </a:ext>
            </a:extLst>
          </p:cNvPr>
          <p:cNvSpPr txBox="1"/>
          <p:nvPr/>
        </p:nvSpPr>
        <p:spPr>
          <a:xfrm>
            <a:off x="549156" y="5715789"/>
            <a:ext cx="6098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Terminals were the “natural” evolution of the classic </a:t>
            </a:r>
            <a:r>
              <a:rPr lang="en-US" sz="1600" b="0" i="0" u="none" strike="noStrike" dirty="0">
                <a:effectLst/>
                <a:latin typeface="Corbel" panose="020B0503020204020204" pitchFamily="34" charset="0"/>
                <a:hlinkClick r:id="rId7"/>
              </a:rPr>
              <a:t>typewriter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Corbel" panose="020B0503020204020204" pitchFamily="34" charset="0"/>
              </a:rPr>
              <a:t>. </a:t>
            </a:r>
            <a:endParaRPr lang="en-KE" sz="1600" dirty="0">
              <a:latin typeface="Corbel" panose="020B0503020204020204" pitchFamily="34" charset="0"/>
            </a:endParaRPr>
          </a:p>
        </p:txBody>
      </p:sp>
      <p:pic>
        <p:nvPicPr>
          <p:cNvPr id="8" name="Google Shape;297;p3">
            <a:extLst>
              <a:ext uri="{FF2B5EF4-FFF2-40B4-BE49-F238E27FC236}">
                <a16:creationId xmlns:a16="http://schemas.microsoft.com/office/drawing/2014/main" id="{7005BEF1-CD6C-9778-5540-B33DDBA61F4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597" y="835247"/>
            <a:ext cx="4319588" cy="4603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F0621B4-FE48-B179-86D8-E59C0F3F6C6D}"/>
              </a:ext>
            </a:extLst>
          </p:cNvPr>
          <p:cNvSpPr txBox="1"/>
          <p:nvPr/>
        </p:nvSpPr>
        <p:spPr>
          <a:xfrm>
            <a:off x="608704" y="6455326"/>
            <a:ext cx="919706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E" sz="1200" dirty="0">
                <a:latin typeface="Corbel" panose="020B0503020204020204" pitchFamily="34" charset="0"/>
              </a:rPr>
              <a:t>Source: https://jappavoo.github.io/UndertheCovers/textbook/unix/terminal.html</a:t>
            </a:r>
          </a:p>
        </p:txBody>
      </p:sp>
    </p:spTree>
    <p:extLst>
      <p:ext uri="{BB962C8B-B14F-4D97-AF65-F5344CB8AC3E}">
        <p14:creationId xmlns:p14="http://schemas.microsoft.com/office/powerpoint/2010/main" val="3072939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12853"/>
            <a:ext cx="4256767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Terminal Emulators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7380514" y="2239030"/>
            <a:ext cx="471895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effectLst/>
                <a:latin typeface="Corbel" panose="020B0503020204020204" pitchFamily="34" charset="0"/>
              </a:rPr>
              <a:t>Apple’s </a:t>
            </a:r>
            <a:r>
              <a:rPr lang="en-US" b="0" i="0" u="none" strike="noStrike" dirty="0" err="1">
                <a:effectLst/>
                <a:latin typeface="Corbel" panose="020B0503020204020204" pitchFamily="34" charset="0"/>
              </a:rPr>
              <a:t>MacOSX</a:t>
            </a:r>
            <a:r>
              <a:rPr lang="en-US" b="0" i="0" u="none" strike="noStrike" dirty="0">
                <a:effectLst/>
                <a:latin typeface="Corbel" panose="020B0503020204020204" pitchFamily="34" charset="0"/>
              </a:rPr>
              <a:t> Terminal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rbel" panose="020B0503020204020204" pitchFamily="34" charset="0"/>
              </a:rPr>
              <a:t>Window’s Terminal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rbel" panose="020B0503020204020204" pitchFamily="34" charset="0"/>
              </a:rPr>
              <a:t>Others: PuTTY, </a:t>
            </a:r>
            <a:r>
              <a:rPr lang="en-US" dirty="0" err="1">
                <a:latin typeface="Corbel" panose="020B0503020204020204" pitchFamily="34" charset="0"/>
              </a:rPr>
              <a:t>MobaXTERM</a:t>
            </a:r>
            <a:endParaRPr lang="en-US" dirty="0">
              <a:latin typeface="Corbel" panose="020B0503020204020204" pitchFamily="34" charset="0"/>
            </a:endParaRPr>
          </a:p>
          <a:p>
            <a:endParaRPr lang="en-US" dirty="0">
              <a:latin typeface="Corbel" panose="020B0503020204020204" pitchFamily="34" charset="0"/>
            </a:endParaRPr>
          </a:p>
          <a:p>
            <a:r>
              <a:rPr lang="en-US" dirty="0">
                <a:latin typeface="Corbel" panose="020B0503020204020204" pitchFamily="34" charset="0"/>
              </a:rPr>
              <a:t>B</a:t>
            </a:r>
            <a:r>
              <a:rPr lang="en-US" b="0" i="0" dirty="0">
                <a:effectLst/>
                <a:latin typeface="Corbel" panose="020B0503020204020204" pitchFamily="34" charset="0"/>
              </a:rPr>
              <a:t>oth OSX and Windows provides a program called Secure Shell/Secure Shell Socket (</a:t>
            </a:r>
            <a:r>
              <a:rPr lang="en-US" b="0" i="0" u="none" strike="noStrike" dirty="0">
                <a:solidFill>
                  <a:srgbClr val="0070C0"/>
                </a:solidFill>
                <a:effectLst/>
                <a:latin typeface="Corbel" panose="020B05030202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SSH</a:t>
            </a:r>
            <a:r>
              <a:rPr lang="en-US" b="0" i="0" u="none" strike="noStrike" dirty="0">
                <a:effectLst/>
                <a:latin typeface="Corbel" panose="020B0503020204020204" pitchFamily="34" charset="0"/>
              </a:rPr>
              <a:t>)</a:t>
            </a:r>
            <a:r>
              <a:rPr lang="en-US" b="0" i="0" dirty="0">
                <a:effectLst/>
                <a:latin typeface="Corbel" panose="020B0503020204020204" pitchFamily="34" charset="0"/>
              </a:rPr>
              <a:t>. </a:t>
            </a:r>
          </a:p>
          <a:p>
            <a:endParaRPr lang="en-US" b="0" i="0" dirty="0">
              <a:effectLst/>
              <a:latin typeface="Corbel" panose="020B0503020204020204" pitchFamily="34" charset="0"/>
            </a:endParaRPr>
          </a:p>
          <a:p>
            <a:r>
              <a:rPr lang="en-US" b="0" i="0" dirty="0">
                <a:effectLst/>
                <a:latin typeface="Corbel" panose="020B0503020204020204" pitchFamily="34" charset="0"/>
              </a:rPr>
              <a:t>SSH allows you to use a terminal emulator running on your computer to connect to remote computers.</a:t>
            </a:r>
            <a:endParaRPr lang="en-KE" dirty="0">
              <a:latin typeface="Corbel" panose="020B0503020204020204" pitchFamily="34" charset="0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08D745D-589A-092E-8114-3561268CD4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4" y="1687061"/>
            <a:ext cx="6427545" cy="3926946"/>
          </a:xfrm>
          <a:prstGeom prst="rect">
            <a:avLst/>
          </a:prstGeom>
        </p:spPr>
      </p:pic>
      <p:pic>
        <p:nvPicPr>
          <p:cNvPr id="8" name="Google Shape;297;p3">
            <a:extLst>
              <a:ext uri="{FF2B5EF4-FFF2-40B4-BE49-F238E27FC236}">
                <a16:creationId xmlns:a16="http://schemas.microsoft.com/office/drawing/2014/main" id="{A259DECF-6273-35C0-09B6-BBBE5485C69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9200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"/>
          <p:cNvSpPr txBox="1"/>
          <p:nvPr/>
        </p:nvSpPr>
        <p:spPr>
          <a:xfrm>
            <a:off x="608704" y="301457"/>
            <a:ext cx="4256767" cy="58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712C3D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Exercises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6448DD-F766-007E-85D1-5D18527A2322}"/>
              </a:ext>
            </a:extLst>
          </p:cNvPr>
          <p:cNvSpPr txBox="1"/>
          <p:nvPr/>
        </p:nvSpPr>
        <p:spPr>
          <a:xfrm>
            <a:off x="608704" y="1406698"/>
            <a:ext cx="1131115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A terminal provides a text-oriented way for a human to interact with a computer (TRUE/FALSE).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00000"/>
              </a:solidFill>
              <a:latin typeface="Corbel" panose="020B05030202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Which is the bottom layer of a UNIX system?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00000"/>
              </a:solidFill>
              <a:latin typeface="Corbel" panose="020B05030202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In UNIX, a task or job running on the system can be termed as a?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00000"/>
              </a:solidFill>
              <a:latin typeface="Corbel" panose="020B05030202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A program built from a process that can be executed in a UNIX system is called? 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00000"/>
              </a:solidFill>
              <a:latin typeface="Corbel" panose="020B05030202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What program can you use to remotely connect to another computer?</a:t>
            </a:r>
            <a:endParaRPr lang="en-US" b="1" dirty="0">
              <a:solidFill>
                <a:srgbClr val="000000"/>
              </a:solidFill>
              <a:latin typeface="Corbel" panose="020B05030202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b="1" i="0" dirty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endParaRPr lang="en-US" b="0" i="0" dirty="0">
              <a:effectLst/>
              <a:latin typeface="Corbel" panose="020B0503020204020204" pitchFamily="34" charset="0"/>
            </a:endParaRPr>
          </a:p>
        </p:txBody>
      </p:sp>
      <p:pic>
        <p:nvPicPr>
          <p:cNvPr id="2" name="Google Shape;297;p3">
            <a:extLst>
              <a:ext uri="{FF2B5EF4-FFF2-40B4-BE49-F238E27FC236}">
                <a16:creationId xmlns:a16="http://schemas.microsoft.com/office/drawing/2014/main" id="{3BC55338-4216-352D-4FF6-4AE0802C24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8704" y="976938"/>
            <a:ext cx="4319588" cy="46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1045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12310</TotalTime>
  <Words>4538</Words>
  <Application>Microsoft Macintosh PowerPoint</Application>
  <PresentationFormat>Widescreen</PresentationFormat>
  <Paragraphs>732</Paragraphs>
  <Slides>54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8" baseType="lpstr">
      <vt:lpstr>-apple-system</vt:lpstr>
      <vt:lpstr>Andale Mono</vt:lpstr>
      <vt:lpstr>Arial</vt:lpstr>
      <vt:lpstr>Calibri</vt:lpstr>
      <vt:lpstr>Calibri Light</vt:lpstr>
      <vt:lpstr>Century Gothic</vt:lpstr>
      <vt:lpstr>Corbel</vt:lpstr>
      <vt:lpstr>Courier New</vt:lpstr>
      <vt:lpstr>Helvetica Neue</vt:lpstr>
      <vt:lpstr>inherit</vt:lpstr>
      <vt:lpstr>Lucida Console</vt:lpstr>
      <vt:lpstr>Times</vt:lpstr>
      <vt:lpstr>Verdana</vt:lpstr>
      <vt:lpstr>Office Theme</vt:lpstr>
      <vt:lpstr>PowerPoint Presentation</vt:lpstr>
      <vt:lpstr>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Juma, John (ILRI)</dc:creator>
  <cp:lastModifiedBy>Juma, John (ILRI)</cp:lastModifiedBy>
  <cp:revision>127</cp:revision>
  <dcterms:created xsi:type="dcterms:W3CDTF">2023-02-05T16:40:50Z</dcterms:created>
  <dcterms:modified xsi:type="dcterms:W3CDTF">2023-03-10T08:23:10Z</dcterms:modified>
</cp:coreProperties>
</file>

<file path=docProps/thumbnail.jpeg>
</file>